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6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E1420"/>
                </a:solidFill>
                <a:latin typeface="GT America Thin"/>
                <a:cs typeface="GT America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E1420"/>
                </a:solidFill>
                <a:latin typeface="GT America Thin"/>
                <a:cs typeface="GT America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E1420"/>
                </a:solidFill>
                <a:latin typeface="GT America Thin"/>
                <a:cs typeface="GT America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33660" y="6998334"/>
            <a:ext cx="2192185" cy="386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9231" y="3106013"/>
            <a:ext cx="6034937" cy="46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E1420"/>
                </a:solidFill>
                <a:latin typeface="GT America Thin"/>
                <a:cs typeface="GT America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300" y="1272616"/>
            <a:ext cx="9386798" cy="327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5299" y="7278206"/>
            <a:ext cx="1646555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885" y="7235721"/>
            <a:ext cx="25971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GT America Light"/>
                <a:cs typeface="GT America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4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0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6.pn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7.pn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6.jpg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8.png"/><Relationship Id="rId7" Type="http://schemas.openxmlformats.org/officeDocument/2006/relationships/image" Target="../media/image4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jpg"/><Relationship Id="rId9" Type="http://schemas.openxmlformats.org/officeDocument/2006/relationships/image" Target="../media/image1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azzsolutions.es" TargetMode="External"/><Relationship Id="rId2" Type="http://schemas.openxmlformats.org/officeDocument/2006/relationships/hyperlink" Target="http://www.jazzsolultions.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292"/>
                </a:moveTo>
                <a:lnTo>
                  <a:pt x="10679290" y="7547292"/>
                </a:lnTo>
                <a:lnTo>
                  <a:pt x="10679290" y="0"/>
                </a:lnTo>
                <a:lnTo>
                  <a:pt x="0" y="0"/>
                </a:lnTo>
                <a:lnTo>
                  <a:pt x="0" y="7547292"/>
                </a:lnTo>
                <a:close/>
              </a:path>
            </a:pathLst>
          </a:custGeom>
          <a:solidFill>
            <a:srgbClr val="F3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7105" y="4347019"/>
            <a:ext cx="453486" cy="12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7898" y="4794160"/>
            <a:ext cx="2553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GT America Bold"/>
                <a:cs typeface="GT America Bold"/>
              </a:rPr>
              <a:t>DISTANCIAMIENTO SOCIAL  PROTECCIÓN </a:t>
            </a:r>
            <a:r>
              <a:rPr sz="1300" b="1" dirty="0">
                <a:solidFill>
                  <a:srgbClr val="FFFFFF"/>
                </a:solidFill>
                <a:latin typeface="GT America Bold"/>
                <a:cs typeface="GT America Bold"/>
              </a:rPr>
              <a:t>E</a:t>
            </a:r>
            <a:r>
              <a:rPr sz="1300" b="1" spc="10" dirty="0">
                <a:solidFill>
                  <a:srgbClr val="FFFFFF"/>
                </a:solidFill>
                <a:latin typeface="GT America Bold"/>
                <a:cs typeface="GT America Bold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GT America Bold"/>
                <a:cs typeface="GT America Bold"/>
              </a:rPr>
              <a:t>HIGIENE</a:t>
            </a:r>
            <a:r>
              <a:rPr sz="1300" b="1" spc="-204" dirty="0">
                <a:solidFill>
                  <a:srgbClr val="FFFFFF"/>
                </a:solidFill>
                <a:latin typeface="GT America Bold"/>
                <a:cs typeface="GT America Bold"/>
              </a:rPr>
              <a:t> </a:t>
            </a:r>
            <a:endParaRPr sz="1300">
              <a:latin typeface="GT America Bold"/>
              <a:cs typeface="GT America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8706" y="4347019"/>
            <a:ext cx="453491" cy="12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7231B1-7A4C-422F-94D4-51FA34AA1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88" y="471060"/>
            <a:ext cx="6019270" cy="2513341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D6DA4E8A-963B-4DD9-A34B-5399F63D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231" y="3106013"/>
            <a:ext cx="6034937" cy="446276"/>
          </a:xfrm>
        </p:spPr>
        <p:txBody>
          <a:bodyPr/>
          <a:lstStyle/>
          <a:p>
            <a:r>
              <a:rPr lang="es-ES" dirty="0"/>
              <a:t>     Soluciones protección e higiene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42468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145" dirty="0">
                <a:solidFill>
                  <a:srgbClr val="231F20"/>
                </a:solidFill>
              </a:rPr>
              <a:t>mostrador</a:t>
            </a:r>
            <a:r>
              <a:rPr sz="3500" spc="-22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sin  </a:t>
            </a:r>
            <a:r>
              <a:rPr sz="3500" spc="-170" dirty="0">
                <a:solidFill>
                  <a:srgbClr val="231F20"/>
                </a:solidFill>
              </a:rPr>
              <a:t>ventanilla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696313"/>
            <a:ext cx="4003675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87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separar lugares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trabajo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PET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3mm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2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desmontable.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EP/MM/90/74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137,20</a:t>
            </a:r>
            <a:r>
              <a:rPr sz="1200" spc="-8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sin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90x74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EP/MM/90/60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120,01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sin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90x60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EP/MM/74/60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101,78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sin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74x60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PET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3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</a:t>
            </a:r>
            <a:r>
              <a:rPr sz="1200" spc="-8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56260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sujeción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3mm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espesor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automontaje.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3995" y="1543797"/>
            <a:ext cx="3401999" cy="2704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079" y="4587880"/>
            <a:ext cx="3120316" cy="190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10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255B90-62BC-4A83-82FC-36A6868F1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58597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145" dirty="0">
                <a:solidFill>
                  <a:srgbClr val="231F20"/>
                </a:solidFill>
              </a:rPr>
              <a:t>mostrador</a:t>
            </a:r>
            <a:r>
              <a:rPr sz="3500" spc="-220" dirty="0">
                <a:solidFill>
                  <a:srgbClr val="231F20"/>
                </a:solidFill>
              </a:rPr>
              <a:t> </a:t>
            </a:r>
            <a:r>
              <a:rPr sz="3500" spc="-100" dirty="0">
                <a:solidFill>
                  <a:srgbClr val="231F20"/>
                </a:solidFill>
              </a:rPr>
              <a:t>con  </a:t>
            </a:r>
            <a:r>
              <a:rPr sz="3500" spc="-170" dirty="0">
                <a:solidFill>
                  <a:srgbClr val="231F20"/>
                </a:solidFill>
              </a:rPr>
              <a:t>ventanilla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1800" spc="-75" dirty="0">
                <a:solidFill>
                  <a:srgbClr val="231F20"/>
                </a:solidFill>
              </a:rPr>
              <a:t>(Cristal)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53300" y="1582013"/>
            <a:ext cx="4272915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móvil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desmontable 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laminado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6mm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(3+3mm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homologado),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soportes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metálicos  desmontables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lacados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 blanco.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tornillo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seguridad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antideslizante.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Ideal 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ubicar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tiendas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establecimientos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</a:t>
            </a:r>
            <a:r>
              <a:rPr sz="1200" b="0" spc="-2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público.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EP/MCC/60/91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155,00</a:t>
            </a:r>
            <a:r>
              <a:rPr sz="1200" spc="-8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60x91</a:t>
            </a:r>
            <a:r>
              <a:rPr sz="1200" spc="-1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EP/MCC/75/91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162,00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75x91</a:t>
            </a:r>
            <a:r>
              <a:rPr sz="1200" spc="-15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incoloro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6mm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240029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sujeción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10x5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mm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grosor</a:t>
            </a:r>
            <a:r>
              <a:rPr sz="1200" b="0" spc="-204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automontaje.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7932" y="1576440"/>
            <a:ext cx="2946577" cy="2567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0494" y="5604674"/>
            <a:ext cx="2555113" cy="1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77341" y="4794737"/>
            <a:ext cx="1490726" cy="1722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7353" y="4794351"/>
            <a:ext cx="1494155" cy="1723389"/>
          </a:xfrm>
          <a:custGeom>
            <a:avLst/>
            <a:gdLst/>
            <a:ahLst/>
            <a:cxnLst/>
            <a:rect l="l" t="t" r="r" b="b"/>
            <a:pathLst>
              <a:path w="1494154" h="1723390">
                <a:moveTo>
                  <a:pt x="0" y="1723237"/>
                </a:moveTo>
                <a:lnTo>
                  <a:pt x="1494002" y="1723237"/>
                </a:lnTo>
                <a:lnTo>
                  <a:pt x="1494002" y="0"/>
                </a:lnTo>
                <a:lnTo>
                  <a:pt x="0" y="0"/>
                </a:lnTo>
                <a:lnTo>
                  <a:pt x="0" y="1723237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11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DE34EF-3ECE-42DC-9684-D053A6F26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42468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145" dirty="0">
                <a:solidFill>
                  <a:srgbClr val="231F20"/>
                </a:solidFill>
              </a:rPr>
              <a:t>mostrador</a:t>
            </a:r>
            <a:r>
              <a:rPr sz="3500" spc="-22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sin  </a:t>
            </a:r>
            <a:r>
              <a:rPr sz="3500" spc="-170" dirty="0">
                <a:solidFill>
                  <a:srgbClr val="231F20"/>
                </a:solidFill>
              </a:rPr>
              <a:t>ventanilla</a:t>
            </a:r>
            <a:r>
              <a:rPr sz="3500" spc="185" dirty="0">
                <a:solidFill>
                  <a:srgbClr val="231F20"/>
                </a:solidFill>
              </a:rPr>
              <a:t> </a:t>
            </a:r>
            <a:r>
              <a:rPr sz="1800" spc="-75" dirty="0">
                <a:solidFill>
                  <a:srgbClr val="231F20"/>
                </a:solidFill>
              </a:rPr>
              <a:t>(cristal)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53300" y="1607413"/>
            <a:ext cx="4291965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835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móvil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desmontable 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laminado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6mm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(3+3mm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homologado),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soportes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metálicos  desmontables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lacados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 blanco.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tornillo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seguridad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antideslizante.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Ideal 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ubicar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tiendas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establecimientos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</a:t>
            </a:r>
            <a:r>
              <a:rPr sz="1200" b="0" spc="-2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público.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EP/MCS/60/91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120,00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sin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91x60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EP/MCS/75/91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126,00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sin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91x74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incoloro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6mm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neutro,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lim-  piacristales.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metálicos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sujeción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5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mm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grosor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automontaje.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3194" y="5651261"/>
            <a:ext cx="2611805" cy="14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9997" y="1358647"/>
            <a:ext cx="3192005" cy="2804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7998" y="4725936"/>
            <a:ext cx="1490726" cy="1722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7998" y="4725542"/>
            <a:ext cx="1494155" cy="1723389"/>
          </a:xfrm>
          <a:custGeom>
            <a:avLst/>
            <a:gdLst/>
            <a:ahLst/>
            <a:cxnLst/>
            <a:rect l="l" t="t" r="r" b="b"/>
            <a:pathLst>
              <a:path w="1494154" h="1723389">
                <a:moveTo>
                  <a:pt x="0" y="1723237"/>
                </a:moveTo>
                <a:lnTo>
                  <a:pt x="1494002" y="1723237"/>
                </a:lnTo>
                <a:lnTo>
                  <a:pt x="1494002" y="0"/>
                </a:lnTo>
                <a:lnTo>
                  <a:pt x="0" y="0"/>
                </a:lnTo>
                <a:lnTo>
                  <a:pt x="0" y="1723237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12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C0EA6C-D08D-4FEF-A34C-0F39E6C82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498475"/>
            <a:ext cx="36633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Mampara</a:t>
            </a:r>
            <a:r>
              <a:rPr sz="3500" spc="-210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extensión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442313"/>
            <a:ext cx="4135754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3055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extensión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alargar una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ya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existente.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Metacrilato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3mm.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adapta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mediante 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35</a:t>
            </a:r>
            <a:r>
              <a:rPr sz="1200" b="0" spc="-2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mm.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EP/EX/140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121,65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extensión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30x140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mm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EP/EX/160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128,90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extensión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30x160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mm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EP/EX/180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137,00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extensión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30x180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mm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Metacrilato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286385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tres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soportes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sujeción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</a:t>
            </a:r>
            <a:r>
              <a:rPr sz="1200" b="0" spc="-22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automontaje.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1222" y="1286197"/>
            <a:ext cx="3969004" cy="2742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6005" y="4459809"/>
            <a:ext cx="2014397" cy="2046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040" y="4912770"/>
            <a:ext cx="923928" cy="1890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8250" y="5690968"/>
            <a:ext cx="3443998" cy="1165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13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B82ABF-2EB6-423C-9603-1A4BF298B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63347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45" dirty="0">
                <a:solidFill>
                  <a:srgbClr val="231F20"/>
                </a:solidFill>
              </a:rPr>
              <a:t>Separador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285" dirty="0">
                <a:solidFill>
                  <a:srgbClr val="231F20"/>
                </a:solidFill>
              </a:rPr>
              <a:t> </a:t>
            </a:r>
            <a:r>
              <a:rPr sz="3500" spc="-105" dirty="0">
                <a:solidFill>
                  <a:srgbClr val="231F20"/>
                </a:solidFill>
              </a:rPr>
              <a:t>mesa  </a:t>
            </a:r>
            <a:r>
              <a:rPr sz="3500" spc="-165" dirty="0">
                <a:solidFill>
                  <a:srgbClr val="231F20"/>
                </a:solidFill>
              </a:rPr>
              <a:t>translúcido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5832005" y="1150486"/>
            <a:ext cx="4227195" cy="288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300" y="1674114"/>
            <a:ext cx="4399280" cy="469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translúcido,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enmarcado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 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anodizado.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producto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ideal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aquellas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empresas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que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están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adoptando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una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solución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aportar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seguridad  necesaria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confianza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espacio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trabajo.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40cm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alto:</a:t>
            </a:r>
            <a:endParaRPr sz="1200">
              <a:latin typeface="GT America Thin"/>
              <a:cs typeface="GT America Thin"/>
            </a:endParaRPr>
          </a:p>
          <a:p>
            <a:pPr marL="12700" marR="1594485">
              <a:lnSpc>
                <a:spcPct val="1111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SEP/PX/40/80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40x80cm.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175,00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SEP/PX/40/100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40x100cm.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SEP/PX/40/120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40x120cm.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SEP/PX/40/140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40x140cm.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SEP/PX/40/160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40x160cm.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SEP/PX/40/180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40x180cm.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200,00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60cm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alto:</a:t>
            </a:r>
            <a:endParaRPr sz="1200">
              <a:latin typeface="GT America Thin"/>
              <a:cs typeface="GT America Thin"/>
            </a:endParaRPr>
          </a:p>
          <a:p>
            <a:pPr marL="12700" marR="1617980">
              <a:lnSpc>
                <a:spcPct val="1111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SEP/PX/60/80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60x80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SEP/PX/60/100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60x100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185,00</a:t>
            </a:r>
            <a:r>
              <a:rPr sz="1200" spc="-15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SEP/PX/60/120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60x120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SEP/PX/60/140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60x140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SEP/PX/60/160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60x160cm.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SEP/PX/60/180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60x180cm.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205,00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366395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2704" y="4314209"/>
            <a:ext cx="2180996" cy="218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04858" y="384949"/>
            <a:ext cx="593293" cy="590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4845" y="384937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14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C2CE30-D0CC-491C-9409-3D04973FC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63347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45" dirty="0">
                <a:solidFill>
                  <a:srgbClr val="231F20"/>
                </a:solidFill>
              </a:rPr>
              <a:t>Separador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285" dirty="0">
                <a:solidFill>
                  <a:srgbClr val="231F20"/>
                </a:solidFill>
              </a:rPr>
              <a:t> </a:t>
            </a:r>
            <a:r>
              <a:rPr sz="3500" spc="-105" dirty="0">
                <a:solidFill>
                  <a:srgbClr val="231F20"/>
                </a:solidFill>
              </a:rPr>
              <a:t>mesa  </a:t>
            </a:r>
            <a:r>
              <a:rPr sz="3500" spc="-165" dirty="0">
                <a:solidFill>
                  <a:srgbClr val="231F20"/>
                </a:solidFill>
              </a:rPr>
              <a:t>transparente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5832005" y="1150486"/>
            <a:ext cx="4227195" cy="288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300" y="1737614"/>
            <a:ext cx="4490085" cy="469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enmarcado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 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anodizado.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producto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ideal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aquellas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empresas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que están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adoptando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una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solución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aportar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seguridad  necesaria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confianza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espacio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trabajo.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40cm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alto:</a:t>
            </a:r>
            <a:endParaRPr sz="1200">
              <a:latin typeface="GT America Thin"/>
              <a:cs typeface="GT America Thin"/>
            </a:endParaRPr>
          </a:p>
          <a:p>
            <a:pPr marL="12700" marR="1450340">
              <a:lnSpc>
                <a:spcPct val="1111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SEP/PX/40/80/TR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40x80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175,00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SEP/PX/40/100/TR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40x100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SEP/PX/40/120/TR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40x120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SEP/PX/40/140/TR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40x140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SEP/PX/40/160/TR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40x160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SEP/PX/40/180/TR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40x180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200,00</a:t>
            </a:r>
            <a:r>
              <a:rPr sz="1200" spc="-1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60cm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alto:</a:t>
            </a:r>
            <a:endParaRPr sz="1200">
              <a:latin typeface="GT America Thin"/>
              <a:cs typeface="GT America Thin"/>
            </a:endParaRPr>
          </a:p>
          <a:p>
            <a:pPr marL="12700" marR="1453515">
              <a:lnSpc>
                <a:spcPct val="1111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SEP/PX/60/80/TR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60x80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SEP/PX/60/100/TR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60x100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SEP/PX/60/120/TR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60x120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SEP/PX/60/140/TR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60x140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195,00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SEP/PX/60/160/TR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60x160 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200,00</a:t>
            </a:r>
            <a:r>
              <a:rPr sz="1200" spc="-2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SEP/PX/60/180/TR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60x180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205,00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45720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2704" y="4314209"/>
            <a:ext cx="2180996" cy="218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04858" y="366356"/>
            <a:ext cx="593293" cy="590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4845" y="366356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15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B29903-DE8C-49A7-80AA-3CB843A21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5"/>
            <a:ext cx="10501691" cy="7266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6549"/>
            <a:ext cx="4394835" cy="1508760"/>
          </a:xfrm>
          <a:custGeom>
            <a:avLst/>
            <a:gdLst/>
            <a:ahLst/>
            <a:cxnLst/>
            <a:rect l="l" t="t" r="r" b="b"/>
            <a:pathLst>
              <a:path w="4394835" h="1508759">
                <a:moveTo>
                  <a:pt x="0" y="1508302"/>
                </a:moveTo>
                <a:lnTo>
                  <a:pt x="4394644" y="1508302"/>
                </a:lnTo>
                <a:lnTo>
                  <a:pt x="4394644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02030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299" y="5921755"/>
            <a:ext cx="36734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Mampara polivalente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que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permite 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ser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ubicada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en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hospitales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</a:t>
            </a:r>
            <a:r>
              <a:rPr sz="1800" b="0" spc="-2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centros 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atención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a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personas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</a:t>
            </a:r>
            <a:r>
              <a:rPr sz="1800" b="0" spc="-2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10" dirty="0">
                <a:solidFill>
                  <a:srgbClr val="FFFFFF"/>
                </a:solidFill>
                <a:latin typeface="GT America Light"/>
                <a:cs typeface="GT America Light"/>
              </a:rPr>
              <a:t>riesgo.</a:t>
            </a:r>
            <a:endParaRPr sz="1800">
              <a:latin typeface="GT America Light"/>
              <a:cs typeface="GT America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44" y="7283722"/>
            <a:ext cx="172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16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899273-B3EC-4901-A838-B1B671E54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5540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200" dirty="0">
                <a:solidFill>
                  <a:srgbClr val="231F20"/>
                </a:solidFill>
              </a:rPr>
              <a:t>Ten</a:t>
            </a:r>
            <a:r>
              <a:rPr sz="3500" spc="-250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Limit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076635" y="5640612"/>
            <a:ext cx="3313467" cy="1413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300" y="1261021"/>
            <a:ext cx="4112260" cy="4089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 policarbonato acanalado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translúcido: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TL/150/PX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392,48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175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TL/180/PX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435,18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205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 policarbonato acanalado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transparente: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TL/150/TR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392,48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175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TL/180/TR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435,18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205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 algn="just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Estructura 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plata  mate</a:t>
            </a:r>
            <a:r>
              <a:rPr sz="1200" b="0" spc="-1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fundición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ruedas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freno.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El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panel 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</a:t>
            </a:r>
            <a:r>
              <a:rPr sz="1200" b="0" spc="-1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 algn="just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839" y="1174286"/>
            <a:ext cx="3752803" cy="44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0996" y="5310009"/>
            <a:ext cx="1399946" cy="140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3873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62996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24251" y="376440"/>
            <a:ext cx="593293" cy="590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24251" y="376453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7358" y="376453"/>
            <a:ext cx="593293" cy="590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7346" y="376453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703" y="7235721"/>
            <a:ext cx="25209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17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0E5BDEE-E2BE-4064-8968-17A5458A88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55409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200" dirty="0">
                <a:solidFill>
                  <a:srgbClr val="231F20"/>
                </a:solidFill>
              </a:rPr>
              <a:t>Ten</a:t>
            </a:r>
            <a:r>
              <a:rPr sz="3500" spc="-250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Limit  </a:t>
            </a:r>
            <a:r>
              <a:rPr sz="3500" spc="-160" dirty="0">
                <a:solidFill>
                  <a:srgbClr val="231F20"/>
                </a:solidFill>
              </a:rPr>
              <a:t>anti-bacteriana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076635" y="5691412"/>
            <a:ext cx="3313467" cy="1413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300" y="1540421"/>
            <a:ext cx="4256405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882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Ten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Limit fabricada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melamina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certificada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antibacteriana.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Mamparas:</a:t>
            </a:r>
            <a:endParaRPr sz="1200">
              <a:latin typeface="GT America Thin"/>
              <a:cs typeface="GT America Thin"/>
            </a:endParaRPr>
          </a:p>
          <a:p>
            <a:pPr marL="12700" marR="1762760">
              <a:lnSpc>
                <a:spcPct val="11110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175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TL/150/AB/BL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410,00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TL/150/AB/GR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410,00</a:t>
            </a:r>
            <a:r>
              <a:rPr sz="1200" spc="-13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TL/150/AB/GG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Grafito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410,00</a:t>
            </a:r>
            <a:r>
              <a:rPr sz="1200" spc="-15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1715770">
              <a:lnSpc>
                <a:spcPct val="111100"/>
              </a:lnSpc>
              <a:spcBef>
                <a:spcPts val="5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Ten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205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4,5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TL/180/AB/BL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465,00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TL/180/AB/GR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465,00</a:t>
            </a:r>
            <a:r>
              <a:rPr sz="1200" spc="-13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TL/180/AB/GG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Grafito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465,00</a:t>
            </a:r>
            <a:r>
              <a:rPr sz="1200" spc="-15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 algn="just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</a:t>
            </a:r>
            <a:r>
              <a:rPr sz="1200" spc="-9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Estructura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plata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mate 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fundición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ruedas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freno.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melamina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certificada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antibacteriana.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22352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839" y="1072686"/>
            <a:ext cx="3752803" cy="44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2005" y="5290999"/>
            <a:ext cx="1399946" cy="1403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3873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62996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662975" y="378015"/>
          <a:ext cx="1146810" cy="34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020302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847E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20302"/>
                      </a:solidFill>
                      <a:prstDash val="solid"/>
                    </a:lnL>
                    <a:lnR w="12700">
                      <a:solidFill>
                        <a:srgbClr val="020302"/>
                      </a:solidFill>
                      <a:prstDash val="solid"/>
                    </a:lnR>
                    <a:lnT w="12700">
                      <a:solidFill>
                        <a:srgbClr val="020302"/>
                      </a:solidFill>
                      <a:prstDash val="solid"/>
                    </a:lnT>
                    <a:lnB w="12700">
                      <a:solidFill>
                        <a:srgbClr val="020302"/>
                      </a:solidFill>
                      <a:prstDash val="solid"/>
                    </a:lnB>
                    <a:solidFill>
                      <a:srgbClr val="1A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350914" y="5832271"/>
            <a:ext cx="1407490" cy="1032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703" y="7235721"/>
            <a:ext cx="25209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18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8F45CB-C924-4550-A00E-5EA495A3E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27908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Mampara</a:t>
            </a:r>
            <a:r>
              <a:rPr sz="3500" spc="-245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Limit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89300" y="1216812"/>
            <a:ext cx="4133215" cy="53086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 policarbonato acanalado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translúcido: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300/1/PX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347,98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300/2/PX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378,11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300/3/PX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416,52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180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 policarbonato acanalado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transparente: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300/1/TR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347,98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300/2/TR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378,11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300/3/TR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416,52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180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 algn="just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perimetral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 plata mate.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trapezoidal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plancha metálica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policarbonato acanalado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translúcido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</a:t>
            </a:r>
            <a:r>
              <a:rPr sz="1200" b="0" spc="-114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00965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7843" y="1361237"/>
            <a:ext cx="3069967" cy="3649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9312" y="5142539"/>
            <a:ext cx="3381852" cy="1387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46298" y="463550"/>
            <a:ext cx="593305" cy="590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6298" y="463550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1750" y="463550"/>
            <a:ext cx="593305" cy="590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1750" y="463550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0" y="593305"/>
                </a:moveTo>
                <a:lnTo>
                  <a:pt x="593305" y="593305"/>
                </a:lnTo>
                <a:lnTo>
                  <a:pt x="593305" y="0"/>
                </a:lnTo>
                <a:lnTo>
                  <a:pt x="0" y="0"/>
                </a:lnTo>
                <a:lnTo>
                  <a:pt x="0" y="59330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703" y="7235721"/>
            <a:ext cx="25209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19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7B7A547-E6B9-40C4-98BA-8BB838898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0249" y="1267510"/>
          <a:ext cx="8811258" cy="566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780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suspendida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0" algn="r">
                        <a:lnSpc>
                          <a:spcPts val="1355"/>
                        </a:lnSpc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5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355"/>
                        </a:lnSpc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Soporte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info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/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y</a:t>
                      </a:r>
                      <a:r>
                        <a:rPr sz="1200" b="0" spc="-2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guantes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355"/>
                        </a:lnSpc>
                      </a:pP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29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suspendida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Top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52641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6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Soporte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</a:t>
                      </a:r>
                      <a:r>
                        <a:rPr sz="1200" b="0" spc="-10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30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suspendida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enrollable</a:t>
                      </a:r>
                      <a:r>
                        <a:rPr sz="1200" b="0" spc="-10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eléctrica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5353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7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Soporte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sobremesa para</a:t>
                      </a:r>
                      <a:r>
                        <a:rPr sz="1200" b="0" spc="-1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mostrador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con</a:t>
                      </a:r>
                      <a:r>
                        <a:rPr sz="1200" b="0" spc="-9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ventanilla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5251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9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Soporte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mural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para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o</a:t>
                      </a:r>
                      <a:r>
                        <a:rPr sz="1200" b="0" spc="-1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guantes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mostrador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sin</a:t>
                      </a:r>
                      <a:r>
                        <a:rPr sz="1200" b="0" spc="-9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ventanilla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724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10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Soporte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mural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Next</a:t>
                      </a:r>
                      <a:r>
                        <a:rPr sz="1200" b="0" spc="-10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Wall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35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mostrador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con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ventanilla</a:t>
                      </a:r>
                      <a:r>
                        <a:rPr sz="1200" b="0" spc="-1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(cristal)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5041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Poste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separador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Next</a:t>
                      </a:r>
                      <a:r>
                        <a:rPr sz="1200" b="0" spc="-10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Eco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7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mostrador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sin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ventanilla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(cristal)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80059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Portapósters para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información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39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extensión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832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13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Atril</a:t>
                      </a: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informativo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0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Separador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mesa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translúcido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743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Display acrílico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“T”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9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Separador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mesa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transparente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832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15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Display acrílico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“L”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42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</a:t>
                      </a: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Ten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Limit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851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7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Vinilos adhesivos</a:t>
                      </a:r>
                      <a:r>
                        <a:rPr sz="1200" b="0" spc="-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posicionadores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43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</a:t>
                      </a: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Ten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Limit</a:t>
                      </a:r>
                      <a:r>
                        <a:rPr sz="1200" b="0" spc="-7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anti-bacteriana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8069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18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Vinilos adhesivos</a:t>
                      </a:r>
                      <a:r>
                        <a:rPr sz="1200" b="0" spc="-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posicionadores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44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</a:t>
                      </a:r>
                      <a:r>
                        <a:rPr sz="1200" b="0" spc="-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Limit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19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Papelera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reciclaje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6056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46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Limit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anti-bacteriana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4513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20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Papelera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reciclaje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6056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con</a:t>
                      </a:r>
                      <a:r>
                        <a:rPr sz="1200" b="0" spc="-17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pedal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7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Mampara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750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laminada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blanca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749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1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Contenedor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reciclaje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6055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48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Columna 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</a:t>
                      </a:r>
                      <a:r>
                        <a:rPr sz="1200" b="0" spc="-9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48309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3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Papelera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cilíndrica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</a:t>
                      </a:r>
                      <a:r>
                        <a:rPr sz="1200" b="0" spc="-9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pedal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49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</a:t>
                      </a:r>
                      <a:r>
                        <a:rPr sz="1200" b="0" spc="-1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pedal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6355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8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24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Contenedor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pedal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</a:t>
                      </a:r>
                      <a:r>
                        <a:rPr sz="1200" b="0" spc="-1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plástico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50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1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/</a:t>
                      </a:r>
                      <a:r>
                        <a:rPr sz="1200" b="0" spc="-16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guantes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5085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5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Papelera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reciclaje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</a:t>
                      </a:r>
                      <a:r>
                        <a:rPr sz="1200" b="0" spc="-1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pedal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51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gel, 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guantes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y</a:t>
                      </a:r>
                      <a:r>
                        <a:rPr sz="1200" b="0" spc="-18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papelera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533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26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Spray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limpieza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y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desinfectante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/</a:t>
                      </a:r>
                      <a:r>
                        <a:rPr sz="1200" b="0" spc="-23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5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automático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648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27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0" spc="-4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manos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78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Dispensador 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de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gel</a:t>
                      </a:r>
                      <a:r>
                        <a:rPr sz="1200" b="0" spc="-114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automático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448309" algn="r">
                        <a:lnSpc>
                          <a:spcPts val="1380"/>
                        </a:lnSpc>
                        <a:spcBef>
                          <a:spcPts val="295"/>
                        </a:spcBef>
                      </a:pP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2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T America Thin"/>
                          <a:cs typeface="GT America Thin"/>
                        </a:rPr>
                        <a:t>8</a:t>
                      </a:r>
                      <a:endParaRPr sz="1200">
                        <a:latin typeface="GT America Thin"/>
                        <a:cs typeface="GT America Thi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299" y="463232"/>
            <a:ext cx="1144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Índice</a:t>
            </a:r>
            <a:endParaRPr sz="35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DFA18C-8CE2-4C64-AD6E-D2E3106FC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658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Mampara </a:t>
            </a:r>
            <a:r>
              <a:rPr sz="3500" spc="-145" dirty="0">
                <a:solidFill>
                  <a:srgbClr val="231F20"/>
                </a:solidFill>
              </a:rPr>
              <a:t>Limit</a:t>
            </a:r>
            <a:r>
              <a:rPr sz="3500" spc="-265" dirty="0">
                <a:solidFill>
                  <a:srgbClr val="231F20"/>
                </a:solidFill>
              </a:rPr>
              <a:t> </a:t>
            </a:r>
            <a:r>
              <a:rPr sz="3500" spc="-160" dirty="0">
                <a:solidFill>
                  <a:srgbClr val="231F20"/>
                </a:solidFill>
              </a:rPr>
              <a:t>anti-bacteriana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89300" y="1287932"/>
            <a:ext cx="4249420" cy="488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Limit fabricada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melamina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certificada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antibacteriana.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Mamparas:</a:t>
            </a:r>
            <a:endParaRPr sz="1200">
              <a:latin typeface="GT America Thin"/>
              <a:cs typeface="GT America Thin"/>
            </a:endParaRPr>
          </a:p>
          <a:p>
            <a:pPr marL="12700" marR="1405255">
              <a:lnSpc>
                <a:spcPct val="11110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compact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 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300/1/AB/BL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370,00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300/1/AB/GR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370,00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300/1/AB/GG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Grafito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370,00</a:t>
            </a:r>
            <a:r>
              <a:rPr sz="1200" spc="-14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1400175">
              <a:lnSpc>
                <a:spcPct val="111100"/>
              </a:lnSpc>
              <a:spcBef>
                <a:spcPts val="5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compact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300/2/AB/BL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392,00</a:t>
            </a:r>
            <a:r>
              <a:rPr sz="1200" spc="-1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300/2/AB/GR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392,00</a:t>
            </a:r>
            <a:r>
              <a:rPr sz="1200" spc="-1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300/2/AB/GG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Grafito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392,00</a:t>
            </a:r>
            <a:r>
              <a:rPr sz="1200" spc="-15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1397635">
              <a:lnSpc>
                <a:spcPct val="11110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Limit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compact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180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2,8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  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300/3/AB/BL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7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430,00€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300/3/AB/GR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8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430,00€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300/3/AB/GG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Gris Grafito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430,00€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158115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perimetral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 plata mate.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trapezoidal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plancha metálica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 fabricada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melamina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certificada</a:t>
            </a:r>
            <a:r>
              <a:rPr sz="1200" b="0" spc="-1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antibacteriana.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216535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1695" y="1278980"/>
            <a:ext cx="3070515" cy="3695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2400" y="5507077"/>
            <a:ext cx="3034697" cy="125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786228" y="457212"/>
          <a:ext cx="1146810" cy="34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847E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1A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606396" y="4329988"/>
            <a:ext cx="1144651" cy="832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703" y="7235721"/>
            <a:ext cx="25209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20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AB65698-F3C5-4AC1-BDFA-483079A68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37959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524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 </a:t>
            </a:r>
            <a:r>
              <a:rPr sz="3500" spc="-95" dirty="0">
                <a:solidFill>
                  <a:srgbClr val="231F20"/>
                </a:solidFill>
              </a:rPr>
              <a:t>750</a:t>
            </a:r>
            <a:r>
              <a:rPr sz="3500" spc="-235" dirty="0">
                <a:solidFill>
                  <a:srgbClr val="231F20"/>
                </a:solidFill>
              </a:rPr>
              <a:t> </a:t>
            </a:r>
            <a:r>
              <a:rPr sz="3500" spc="-185" dirty="0">
                <a:solidFill>
                  <a:srgbClr val="231F20"/>
                </a:solidFill>
              </a:rPr>
              <a:t>laminada  </a:t>
            </a:r>
            <a:r>
              <a:rPr sz="3500" spc="-140" dirty="0">
                <a:solidFill>
                  <a:srgbClr val="231F20"/>
                </a:solidFill>
              </a:rPr>
              <a:t>blanca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89300" y="1528851"/>
            <a:ext cx="4142104" cy="3073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750/PL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250,00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modular 120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1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modular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1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770/10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115,79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254000">
              <a:lnSpc>
                <a:spcPct val="111100"/>
              </a:lnSpc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(unitario)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750/PL.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Base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ø36 cm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4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190  cm.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9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altura.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 algn="just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</a:t>
            </a: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120x150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enmarcada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plata mate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panel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laminado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blanco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apto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escritura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rotuladores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borrado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fácil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limpieza. 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El soporte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2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plana metálica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negra.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 algn="just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pag.39).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4817" y="917095"/>
            <a:ext cx="3993829" cy="419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240" y="4964660"/>
            <a:ext cx="3947945" cy="1847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73146"/>
            <a:ext cx="299720" cy="41306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 SEPARADORAS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Lucida Sans"/>
                <a:cs typeface="Lucida Sans"/>
              </a:rPr>
              <a:t>MOVILES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703" y="7235721"/>
            <a:ext cx="25209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21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B9A1FB-E997-421A-B85B-2520515CB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660" y="6972934"/>
            <a:ext cx="2192185" cy="38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0" y="12"/>
            <a:ext cx="10684202" cy="6876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0199"/>
            <a:ext cx="4712335" cy="1508760"/>
          </a:xfrm>
          <a:custGeom>
            <a:avLst/>
            <a:gdLst/>
            <a:ahLst/>
            <a:cxnLst/>
            <a:rect l="l" t="t" r="r" b="b"/>
            <a:pathLst>
              <a:path w="4712335" h="1508760">
                <a:moveTo>
                  <a:pt x="0" y="1508302"/>
                </a:moveTo>
                <a:lnTo>
                  <a:pt x="4712296" y="1508302"/>
                </a:lnTo>
                <a:lnTo>
                  <a:pt x="4712296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02030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00" y="7293323"/>
            <a:ext cx="19113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22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500" y="746506"/>
            <a:ext cx="3965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Soportes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dispensadores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 </a:t>
            </a:r>
            <a:r>
              <a:rPr sz="1800" b="0" spc="30" dirty="0">
                <a:solidFill>
                  <a:srgbClr val="FFFFFF"/>
                </a:solidFill>
                <a:latin typeface="GT America Light"/>
                <a:cs typeface="GT America Light"/>
              </a:rPr>
              <a:t>gel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  </a:t>
            </a:r>
            <a:r>
              <a:rPr sz="1800" b="0" spc="5" dirty="0">
                <a:solidFill>
                  <a:srgbClr val="FFFFFF"/>
                </a:solidFill>
                <a:latin typeface="GT America Light"/>
                <a:cs typeface="GT America Light"/>
              </a:rPr>
              <a:t>guantes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con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posibilidad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incorporar 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un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punto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reciclaje.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Ideal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para  </a:t>
            </a:r>
            <a:r>
              <a:rPr sz="1800" b="0" spc="10" dirty="0">
                <a:solidFill>
                  <a:srgbClr val="FFFFFF"/>
                </a:solidFill>
                <a:latin typeface="GT America Light"/>
                <a:cs typeface="GT America Light"/>
              </a:rPr>
              <a:t>lugares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con </a:t>
            </a:r>
            <a:r>
              <a:rPr sz="1800" b="0" spc="15" dirty="0">
                <a:solidFill>
                  <a:srgbClr val="FFFFFF"/>
                </a:solidFill>
                <a:latin typeface="GT America Light"/>
                <a:cs typeface="GT America Light"/>
              </a:rPr>
              <a:t>gran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afluencia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</a:t>
            </a:r>
            <a:r>
              <a:rPr sz="1800" b="0" spc="-5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público.</a:t>
            </a:r>
            <a:endParaRPr sz="1800">
              <a:latin typeface="GT America Light"/>
              <a:cs typeface="GT America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3C7E81-2D93-490E-9BC6-A210FC213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315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Columna dispensador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229" dirty="0">
                <a:solidFill>
                  <a:srgbClr val="231F20"/>
                </a:solidFill>
              </a:rPr>
              <a:t> </a:t>
            </a:r>
            <a:r>
              <a:rPr sz="3500" spc="-45" dirty="0">
                <a:solidFill>
                  <a:srgbClr val="231F20"/>
                </a:solidFill>
              </a:rPr>
              <a:t>gel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6000" y="1328013"/>
            <a:ext cx="3937000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0555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</a:t>
            </a:r>
            <a:r>
              <a:rPr sz="1200" b="0" spc="-2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autoportante.  Incluye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1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EP/DGM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240,00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Columna 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10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gel.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120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28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28</a:t>
            </a:r>
            <a:r>
              <a:rPr sz="1200" b="0" spc="-2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Columna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15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60020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6115" y="1859275"/>
            <a:ext cx="1065339" cy="4389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6717" y="3700055"/>
            <a:ext cx="964133" cy="2528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3004" y="1393812"/>
            <a:ext cx="1310995" cy="1174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6004" y="1393799"/>
            <a:ext cx="1338580" cy="1174750"/>
          </a:xfrm>
          <a:custGeom>
            <a:avLst/>
            <a:gdLst/>
            <a:ahLst/>
            <a:cxnLst/>
            <a:rect l="l" t="t" r="r" b="b"/>
            <a:pathLst>
              <a:path w="1338579" h="1174750">
                <a:moveTo>
                  <a:pt x="0" y="1174203"/>
                </a:moveTo>
                <a:lnTo>
                  <a:pt x="1337995" y="1174203"/>
                </a:lnTo>
                <a:lnTo>
                  <a:pt x="1337995" y="0"/>
                </a:lnTo>
                <a:lnTo>
                  <a:pt x="0" y="0"/>
                </a:lnTo>
                <a:lnTo>
                  <a:pt x="0" y="1174203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E221CF1-8723-4934-93E6-F3C042E22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0742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Dispensador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45" dirty="0">
                <a:solidFill>
                  <a:srgbClr val="231F20"/>
                </a:solidFill>
              </a:rPr>
              <a:t>gel </a:t>
            </a:r>
            <a:r>
              <a:rPr sz="3500" dirty="0">
                <a:solidFill>
                  <a:srgbClr val="231F20"/>
                </a:solidFill>
              </a:rPr>
              <a:t>a</a:t>
            </a:r>
            <a:r>
              <a:rPr sz="3500" spc="-450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pedal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6000" y="1328013"/>
            <a:ext cx="3937000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1025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dosificador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accionamiento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pedal</a:t>
            </a:r>
            <a:r>
              <a:rPr sz="1200" b="0" spc="-13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autoportante.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1</a:t>
            </a:r>
            <a:r>
              <a:rPr sz="1200" b="0" spc="-22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incluida.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EP/DGP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380,00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accionamiento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204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pedal.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120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28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28</a:t>
            </a:r>
            <a:r>
              <a:rPr sz="1200" b="0" spc="-2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Columna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15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60020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2780" y="1588393"/>
            <a:ext cx="1170163" cy="497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3720" y="3780015"/>
            <a:ext cx="964133" cy="2397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694D6C-FFF5-43A0-A686-CF2156D66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4806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Dispensador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45" dirty="0">
                <a:solidFill>
                  <a:srgbClr val="231F20"/>
                </a:solidFill>
              </a:rPr>
              <a:t>gel </a:t>
            </a:r>
            <a:r>
              <a:rPr sz="3500" dirty="0">
                <a:solidFill>
                  <a:srgbClr val="231F20"/>
                </a:solidFill>
              </a:rPr>
              <a:t>/</a:t>
            </a:r>
            <a:r>
              <a:rPr sz="3500" spc="-430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guantes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6000" y="1378813"/>
            <a:ext cx="4057650" cy="38862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guantes.</a:t>
            </a:r>
            <a:endParaRPr sz="1200">
              <a:latin typeface="GT America Thin"/>
              <a:cs typeface="GT America Thin"/>
            </a:endParaRPr>
          </a:p>
          <a:p>
            <a:pPr marL="12700" marR="424815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1</a:t>
            </a:r>
            <a:r>
              <a:rPr sz="1200" b="0" spc="-2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(llena)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antirrobo.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Nota: Caja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no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incluida.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EP/DGG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385,00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pie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y</a:t>
            </a:r>
            <a:r>
              <a:rPr sz="1200" spc="-19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guantes.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89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30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2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35cm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72085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8481" y="1728001"/>
            <a:ext cx="1996617" cy="472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3996" y="4097947"/>
            <a:ext cx="1273860" cy="2162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3733A7-FABB-4AA2-9765-727A8BFFE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26478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0" dirty="0">
                <a:solidFill>
                  <a:srgbClr val="231F20"/>
                </a:solidFill>
              </a:rPr>
              <a:t>Dispensador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80" dirty="0">
                <a:solidFill>
                  <a:srgbClr val="231F20"/>
                </a:solidFill>
              </a:rPr>
              <a:t>gel,</a:t>
            </a:r>
            <a:r>
              <a:rPr sz="3500" spc="-29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guantes  </a:t>
            </a:r>
            <a:r>
              <a:rPr sz="3500" dirty="0">
                <a:solidFill>
                  <a:srgbClr val="231F20"/>
                </a:solidFill>
              </a:rPr>
              <a:t>y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3500" spc="-165" dirty="0">
                <a:solidFill>
                  <a:srgbClr val="231F20"/>
                </a:solidFill>
              </a:rPr>
              <a:t>Papelera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772513"/>
            <a:ext cx="4057650" cy="425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515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 incorporada.</a:t>
            </a:r>
            <a:endParaRPr sz="1200">
              <a:latin typeface="GT America Thin"/>
              <a:cs typeface="GT America Thin"/>
            </a:endParaRPr>
          </a:p>
          <a:p>
            <a:pPr marL="12700" marR="1855470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1</a:t>
            </a:r>
            <a:r>
              <a:rPr sz="1200" b="0" spc="-23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(llena).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caja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EP/GG/PAP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415,00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pie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y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guantes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más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papelera.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135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38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27cm.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38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38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27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40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ts val="1300"/>
              </a:lnSpc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72085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4389" y="3745001"/>
            <a:ext cx="1516684" cy="2537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10588" y="1737563"/>
            <a:ext cx="1531785" cy="4648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169037-1CCF-4B96-BD20-F707B6FB3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7613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Dispensador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45" dirty="0">
                <a:solidFill>
                  <a:srgbClr val="231F20"/>
                </a:solidFill>
              </a:rPr>
              <a:t>gel</a:t>
            </a:r>
            <a:r>
              <a:rPr sz="3500" spc="-320" dirty="0">
                <a:solidFill>
                  <a:srgbClr val="231F20"/>
                </a:solidFill>
              </a:rPr>
              <a:t> </a:t>
            </a:r>
            <a:r>
              <a:rPr sz="3500" spc="-155" dirty="0">
                <a:solidFill>
                  <a:srgbClr val="231F20"/>
                </a:solidFill>
              </a:rPr>
              <a:t>automático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6000" y="1328013"/>
            <a:ext cx="4147185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automático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dosificador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(400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ml).  Incorpora batería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funcionamiento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autónomo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mediante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pilas,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sin necesidad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conexión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red</a:t>
            </a:r>
            <a:r>
              <a:rPr sz="1200" b="0" spc="-2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eléctrica.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Nota: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12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pilas.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EP/DGA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490,00€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automático</a:t>
            </a:r>
            <a:r>
              <a:rPr sz="1200" spc="-17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electrónico.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150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28 cm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370205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81102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131" y="2069726"/>
            <a:ext cx="974024" cy="42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3197" y="4128371"/>
            <a:ext cx="1029729" cy="2226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4002" y="2124006"/>
            <a:ext cx="1202999" cy="120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D9E7B1F-918B-47C1-9399-7F7DDCA50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7613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Dispensador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45" dirty="0">
                <a:solidFill>
                  <a:srgbClr val="231F20"/>
                </a:solidFill>
              </a:rPr>
              <a:t>gel</a:t>
            </a:r>
            <a:r>
              <a:rPr sz="3500" spc="-320" dirty="0">
                <a:solidFill>
                  <a:srgbClr val="231F20"/>
                </a:solidFill>
              </a:rPr>
              <a:t> </a:t>
            </a:r>
            <a:r>
              <a:rPr sz="3500" spc="-155" dirty="0">
                <a:solidFill>
                  <a:srgbClr val="231F20"/>
                </a:solidFill>
              </a:rPr>
              <a:t>automático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6000" y="1353413"/>
            <a:ext cx="420751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automático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gran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capacidad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(5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litros).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portapóster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información.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(Póster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informativo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no 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incluido).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Precisa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conexión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corriente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su</a:t>
            </a:r>
            <a:r>
              <a:rPr sz="1200" b="0" spc="-204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funcionamiento.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alimentación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eléctrica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red.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Incluye: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garrafa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5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llena.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EP/DGA/XL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525,00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automático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</a:t>
            </a:r>
            <a:r>
              <a:rPr sz="1200" spc="-2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garrafa (5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litros).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EP/GEL/5L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93,00</a:t>
            </a:r>
            <a:r>
              <a:rPr sz="1200" spc="-1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Recambio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Garrafa</a:t>
            </a:r>
            <a:r>
              <a:rPr sz="1200" spc="-17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5L.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105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38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2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27 cm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</a:t>
            </a:r>
            <a:r>
              <a:rPr sz="1200" spc="-8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1870710">
              <a:lnSpc>
                <a:spcPct val="111100"/>
              </a:lnSpc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personalización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logo.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LOG/1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 1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22,50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LOG/2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Logo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tintas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27,00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0026" y="2369857"/>
            <a:ext cx="2618333" cy="404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1003" y="4043908"/>
            <a:ext cx="1091404" cy="199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B355F3-4954-4BC4-93AF-308705BD2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99745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2700">
              <a:lnSpc>
                <a:spcPts val="4000"/>
              </a:lnSpc>
              <a:spcBef>
                <a:spcPts val="400"/>
              </a:spcBef>
            </a:pPr>
            <a:r>
              <a:rPr sz="3500" spc="-114" dirty="0">
                <a:solidFill>
                  <a:srgbClr val="231F20"/>
                </a:solidFill>
              </a:rPr>
              <a:t>Soporte </a:t>
            </a:r>
            <a:r>
              <a:rPr sz="3500" spc="-150" dirty="0">
                <a:solidFill>
                  <a:srgbClr val="231F20"/>
                </a:solidFill>
              </a:rPr>
              <a:t>info </a:t>
            </a:r>
            <a:r>
              <a:rPr sz="3500" dirty="0">
                <a:solidFill>
                  <a:srgbClr val="231F20"/>
                </a:solidFill>
              </a:rPr>
              <a:t>/</a:t>
            </a:r>
            <a:r>
              <a:rPr sz="3500" spc="-300" dirty="0">
                <a:solidFill>
                  <a:srgbClr val="231F20"/>
                </a:solidFill>
              </a:rPr>
              <a:t> </a:t>
            </a:r>
            <a:r>
              <a:rPr sz="3500" spc="-165" dirty="0">
                <a:solidFill>
                  <a:srgbClr val="231F20"/>
                </a:solidFill>
              </a:rPr>
              <a:t>Dispensador  </a:t>
            </a:r>
            <a:r>
              <a:rPr sz="3500" spc="-45" dirty="0">
                <a:solidFill>
                  <a:srgbClr val="231F20"/>
                </a:solidFill>
              </a:rPr>
              <a:t>gel </a:t>
            </a:r>
            <a:r>
              <a:rPr sz="3500" dirty="0">
                <a:solidFill>
                  <a:srgbClr val="231F20"/>
                </a:solidFill>
              </a:rPr>
              <a:t>y</a:t>
            </a:r>
            <a:r>
              <a:rPr sz="3500" spc="-320" dirty="0">
                <a:solidFill>
                  <a:srgbClr val="231F20"/>
                </a:solidFill>
              </a:rPr>
              <a:t> </a:t>
            </a:r>
            <a:r>
              <a:rPr sz="3500" spc="-125" dirty="0">
                <a:solidFill>
                  <a:srgbClr val="231F20"/>
                </a:solidFill>
              </a:rPr>
              <a:t>guantes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823313"/>
            <a:ext cx="4058285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</a:t>
            </a:r>
            <a:r>
              <a:rPr sz="1200" b="0" spc="-1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info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metálica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portapóster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Din-A4 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introducir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mensaje deseado.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Incorpora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soporte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soporte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caja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guantes,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ambos 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anti-robo.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 algn="just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EP/SOP/IGG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185,00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algn="just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info, dispensador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y</a:t>
            </a:r>
            <a:r>
              <a:rPr sz="1200" spc="-18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guantes.</a:t>
            </a:r>
            <a:endParaRPr sz="1200">
              <a:latin typeface="GT America"/>
              <a:cs typeface="GT America"/>
            </a:endParaRPr>
          </a:p>
          <a:p>
            <a:pPr marL="12700" algn="just">
              <a:lnSpc>
                <a:spcPct val="100000"/>
              </a:lnSpc>
              <a:spcBef>
                <a:spcPts val="16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Nota: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No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ni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caja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guantes.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 algn="just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30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40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150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cm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300" y="4078833"/>
            <a:ext cx="2660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Aluminio,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0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300" y="4464913"/>
            <a:ext cx="4057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8218" y="1476006"/>
            <a:ext cx="1297774" cy="4702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7598" y="4096384"/>
            <a:ext cx="711565" cy="1803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15199" y="4180725"/>
            <a:ext cx="210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r>
              <a:rPr sz="900" b="0" spc="20" dirty="0">
                <a:solidFill>
                  <a:srgbClr val="231F20"/>
                </a:solidFill>
                <a:latin typeface="GT America Thin"/>
                <a:cs typeface="GT America Thin"/>
              </a:rPr>
              <a:t>-</a:t>
            </a:r>
            <a:r>
              <a:rPr sz="900" b="0" dirty="0">
                <a:solidFill>
                  <a:srgbClr val="231F20"/>
                </a:solidFill>
                <a:latin typeface="GT America Thin"/>
                <a:cs typeface="GT America Thin"/>
              </a:rPr>
              <a:t>4</a:t>
            </a:r>
            <a:endParaRPr sz="900">
              <a:latin typeface="GT America Thin"/>
              <a:cs typeface="GT America Thi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0AB4C3-7013-4188-8001-FF2078421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99" y="3385451"/>
            <a:ext cx="371157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960">
              <a:lnSpc>
                <a:spcPct val="100000"/>
              </a:lnSpc>
              <a:spcBef>
                <a:spcPts val="100"/>
              </a:spcBef>
            </a:pPr>
            <a:r>
              <a:rPr sz="18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Actualmente, </a:t>
            </a:r>
            <a:r>
              <a:rPr sz="18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8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distanciamiento 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social </a:t>
            </a:r>
            <a:r>
              <a:rPr sz="18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es </a:t>
            </a:r>
            <a:r>
              <a:rPr sz="18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una </a:t>
            </a:r>
            <a:r>
              <a:rPr sz="18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8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las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medidas </a:t>
            </a:r>
            <a:r>
              <a:rPr sz="18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más 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efectivas </a:t>
            </a:r>
            <a:r>
              <a:rPr sz="18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para evitar </a:t>
            </a:r>
            <a:r>
              <a:rPr sz="18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8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8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propagación  </a:t>
            </a:r>
            <a:r>
              <a:rPr sz="18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del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Covid-19 entre </a:t>
            </a:r>
            <a:r>
              <a:rPr sz="18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8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población.</a:t>
            </a:r>
            <a:endParaRPr sz="18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8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Es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importantísimo adoptar</a:t>
            </a:r>
            <a:r>
              <a:rPr sz="1800" b="0" spc="-1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8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una</a:t>
            </a:r>
            <a:endParaRPr sz="1800">
              <a:latin typeface="GT America Thin"/>
              <a:cs typeface="GT America Thin"/>
            </a:endParaRPr>
          </a:p>
          <a:p>
            <a:pPr marL="12700" marR="5080">
              <a:lnSpc>
                <a:spcPct val="100000"/>
              </a:lnSpc>
            </a:pPr>
            <a:r>
              <a:rPr sz="18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serie </a:t>
            </a:r>
            <a:r>
              <a:rPr sz="18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medidas </a:t>
            </a:r>
            <a:r>
              <a:rPr sz="18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soluciones </a:t>
            </a:r>
            <a:r>
              <a:rPr sz="18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que</a:t>
            </a:r>
            <a:r>
              <a:rPr sz="1800" b="0" spc="-3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8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nos 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harán </a:t>
            </a:r>
            <a:r>
              <a:rPr sz="18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estar </a:t>
            </a:r>
            <a:r>
              <a:rPr sz="18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seguros </a:t>
            </a:r>
            <a:r>
              <a:rPr sz="18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8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nuestro  espacio </a:t>
            </a:r>
            <a:r>
              <a:rPr sz="18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trabajo </a:t>
            </a:r>
            <a:r>
              <a:rPr sz="18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8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espacios  comerciales.</a:t>
            </a:r>
            <a:endParaRPr sz="1800">
              <a:latin typeface="GT America Thin"/>
              <a:cs typeface="GT America Thi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299" y="516775"/>
            <a:ext cx="6489700" cy="198120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1400"/>
              </a:spcBef>
            </a:pPr>
            <a:r>
              <a:rPr sz="5000" spc="-215" dirty="0">
                <a:solidFill>
                  <a:srgbClr val="231F20"/>
                </a:solidFill>
              </a:rPr>
              <a:t>Estamos </a:t>
            </a:r>
            <a:r>
              <a:rPr sz="5000" spc="-235" dirty="0">
                <a:solidFill>
                  <a:srgbClr val="231F20"/>
                </a:solidFill>
              </a:rPr>
              <a:t>presentando  </a:t>
            </a:r>
            <a:r>
              <a:rPr sz="5000" spc="-195" dirty="0">
                <a:solidFill>
                  <a:srgbClr val="231F20"/>
                </a:solidFill>
              </a:rPr>
              <a:t>una </a:t>
            </a:r>
            <a:r>
              <a:rPr sz="5000" spc="-204" dirty="0">
                <a:solidFill>
                  <a:srgbClr val="231F20"/>
                </a:solidFill>
              </a:rPr>
              <a:t>nueva </a:t>
            </a:r>
            <a:r>
              <a:rPr sz="5000" spc="-130" dirty="0">
                <a:solidFill>
                  <a:srgbClr val="231F20"/>
                </a:solidFill>
              </a:rPr>
              <a:t>gama </a:t>
            </a:r>
            <a:r>
              <a:rPr sz="5000" spc="-135" dirty="0">
                <a:solidFill>
                  <a:srgbClr val="231F20"/>
                </a:solidFill>
              </a:rPr>
              <a:t>de  </a:t>
            </a:r>
            <a:r>
              <a:rPr sz="5000" spc="-235" dirty="0">
                <a:solidFill>
                  <a:srgbClr val="231F20"/>
                </a:solidFill>
              </a:rPr>
              <a:t>productos </a:t>
            </a:r>
            <a:r>
              <a:rPr sz="5000" spc="-135" dirty="0">
                <a:solidFill>
                  <a:srgbClr val="231F20"/>
                </a:solidFill>
              </a:rPr>
              <a:t>de</a:t>
            </a:r>
            <a:r>
              <a:rPr sz="5000" spc="-320" dirty="0">
                <a:solidFill>
                  <a:srgbClr val="231F20"/>
                </a:solidFill>
              </a:rPr>
              <a:t> </a:t>
            </a:r>
            <a:r>
              <a:rPr sz="5000" spc="-240" dirty="0">
                <a:solidFill>
                  <a:srgbClr val="231F20"/>
                </a:solidFill>
              </a:rPr>
              <a:t>protección.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5274005" y="3637165"/>
            <a:ext cx="4710430" cy="2028189"/>
          </a:xfrm>
          <a:custGeom>
            <a:avLst/>
            <a:gdLst/>
            <a:ahLst/>
            <a:cxnLst/>
            <a:rect l="l" t="t" r="r" b="b"/>
            <a:pathLst>
              <a:path w="4710430" h="2028189">
                <a:moveTo>
                  <a:pt x="0" y="2027643"/>
                </a:moveTo>
                <a:lnTo>
                  <a:pt x="4710201" y="2027643"/>
                </a:lnTo>
                <a:lnTo>
                  <a:pt x="4710201" y="0"/>
                </a:lnTo>
                <a:lnTo>
                  <a:pt x="0" y="0"/>
                </a:lnTo>
                <a:lnTo>
                  <a:pt x="0" y="2027643"/>
                </a:lnTo>
                <a:close/>
              </a:path>
            </a:pathLst>
          </a:custGeom>
          <a:solidFill>
            <a:srgbClr val="DA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4005" y="3694950"/>
            <a:ext cx="471043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T America"/>
                <a:cs typeface="GT America"/>
              </a:rPr>
              <a:t>Os ayudamos a </a:t>
            </a:r>
            <a:r>
              <a:rPr sz="1800" spc="-5" dirty="0">
                <a:solidFill>
                  <a:srgbClr val="FFFFFF"/>
                </a:solidFill>
                <a:latin typeface="GT America"/>
                <a:cs typeface="GT America"/>
              </a:rPr>
              <a:t>mantener</a:t>
            </a:r>
            <a:r>
              <a:rPr sz="1800" spc="-15" dirty="0">
                <a:solidFill>
                  <a:srgbClr val="FFFFFF"/>
                </a:solidFill>
                <a:latin typeface="GT America"/>
                <a:cs typeface="GT America"/>
              </a:rPr>
              <a:t> </a:t>
            </a:r>
            <a:r>
              <a:rPr sz="1800" dirty="0">
                <a:solidFill>
                  <a:srgbClr val="FFFFFF"/>
                </a:solidFill>
                <a:latin typeface="GT America"/>
                <a:cs typeface="GT America"/>
              </a:rPr>
              <a:t>el</a:t>
            </a:r>
            <a:endParaRPr sz="1800">
              <a:latin typeface="GT America"/>
              <a:cs typeface="GT America"/>
            </a:endParaRPr>
          </a:p>
          <a:p>
            <a:pPr marL="227329">
              <a:lnSpc>
                <a:spcPct val="100000"/>
              </a:lnSpc>
              <a:spcBef>
                <a:spcPts val="60"/>
              </a:spcBef>
            </a:pPr>
            <a:r>
              <a:rPr sz="2100" b="1" spc="150" dirty="0">
                <a:solidFill>
                  <a:srgbClr val="FFFFFF"/>
                </a:solidFill>
                <a:latin typeface="GT America Bold"/>
                <a:cs typeface="GT America Bold"/>
              </a:rPr>
              <a:t>DISTANCIAMIENTO</a:t>
            </a:r>
            <a:r>
              <a:rPr sz="2100" b="1" spc="370" dirty="0">
                <a:solidFill>
                  <a:srgbClr val="FFFFFF"/>
                </a:solidFill>
                <a:latin typeface="GT America Bold"/>
                <a:cs typeface="GT America Bold"/>
              </a:rPr>
              <a:t> </a:t>
            </a:r>
            <a:r>
              <a:rPr sz="2100" b="1" spc="155" dirty="0">
                <a:solidFill>
                  <a:srgbClr val="FFFFFF"/>
                </a:solidFill>
                <a:latin typeface="GT America Bold"/>
                <a:cs typeface="GT America Bold"/>
              </a:rPr>
              <a:t>SOCIAL</a:t>
            </a:r>
            <a:r>
              <a:rPr sz="2100" b="1" spc="-330" dirty="0">
                <a:solidFill>
                  <a:srgbClr val="FFFFFF"/>
                </a:solidFill>
                <a:latin typeface="GT America Bold"/>
                <a:cs typeface="GT America Bold"/>
              </a:rPr>
              <a:t> </a:t>
            </a:r>
            <a:endParaRPr sz="2100">
              <a:latin typeface="GT America Bold"/>
              <a:cs typeface="GT America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3703" y="4454048"/>
            <a:ext cx="2443645" cy="1031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F65AA1-6F64-448D-8154-E30F5CDE6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85572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2700">
              <a:lnSpc>
                <a:spcPts val="4000"/>
              </a:lnSpc>
              <a:spcBef>
                <a:spcPts val="400"/>
              </a:spcBef>
            </a:pPr>
            <a:r>
              <a:rPr sz="3500" spc="-114" dirty="0">
                <a:solidFill>
                  <a:srgbClr val="231F20"/>
                </a:solidFill>
              </a:rPr>
              <a:t>Soporte</a:t>
            </a:r>
            <a:r>
              <a:rPr sz="3500" spc="-215" dirty="0">
                <a:solidFill>
                  <a:srgbClr val="231F20"/>
                </a:solidFill>
              </a:rPr>
              <a:t> </a:t>
            </a:r>
            <a:r>
              <a:rPr sz="3500" spc="-170" dirty="0">
                <a:solidFill>
                  <a:srgbClr val="231F20"/>
                </a:solidFill>
              </a:rPr>
              <a:t>dispensador 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3500" spc="-100" dirty="0">
                <a:solidFill>
                  <a:srgbClr val="231F20"/>
                </a:solidFill>
              </a:rPr>
              <a:t>gel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747113"/>
            <a:ext cx="4057650" cy="22225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EP/SOP/DG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162,00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</a:t>
            </a:r>
            <a:r>
              <a:rPr sz="1200" spc="-10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gel.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Nota: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botella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gel.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30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40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cm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Aluminio,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ts val="1300"/>
              </a:lnSpc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9164" y="2455804"/>
            <a:ext cx="1620774" cy="395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6589" y="4590950"/>
            <a:ext cx="765397" cy="174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85A6F8-A6F6-49D4-BB16-986F8C774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21640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14" dirty="0">
                <a:solidFill>
                  <a:srgbClr val="231F20"/>
                </a:solidFill>
              </a:rPr>
              <a:t>Soporte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305" dirty="0">
                <a:solidFill>
                  <a:srgbClr val="231F20"/>
                </a:solidFill>
              </a:rPr>
              <a:t> </a:t>
            </a:r>
            <a:r>
              <a:rPr sz="3500" spc="-140" dirty="0">
                <a:solidFill>
                  <a:srgbClr val="231F20"/>
                </a:solidFill>
              </a:rPr>
              <a:t>sobremesa  </a:t>
            </a:r>
            <a:r>
              <a:rPr sz="3500" spc="-125" dirty="0">
                <a:solidFill>
                  <a:srgbClr val="231F20"/>
                </a:solidFill>
              </a:rPr>
              <a:t>para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3500" spc="-45" dirty="0">
                <a:solidFill>
                  <a:srgbClr val="231F20"/>
                </a:solidFill>
              </a:rPr>
              <a:t>gel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797913"/>
            <a:ext cx="38588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dispensador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23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sobremesa 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ubicar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mostradores,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recepciones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puestos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trabajo.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EP/SOP/G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57,60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gel,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incluye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botella</a:t>
            </a:r>
            <a:r>
              <a:rPr sz="1200" spc="-2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reutilizable 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500ml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(llena).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EP/SOP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31,50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dispensador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gel,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no</a:t>
            </a:r>
            <a:r>
              <a:rPr sz="1200" spc="-229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incluye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botella.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Medidas: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11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10,9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</a:t>
            </a:r>
            <a:r>
              <a:rPr sz="1200" b="0" spc="-2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pintado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gris RAL</a:t>
            </a:r>
            <a:r>
              <a:rPr sz="1200" b="0" spc="-2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9006.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81915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2120" y="2468661"/>
            <a:ext cx="3571760" cy="3979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874" y="5594788"/>
            <a:ext cx="1822820" cy="139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CE220F-D2D4-422B-9F5F-5823C22F3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25132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14" dirty="0">
                <a:solidFill>
                  <a:srgbClr val="231F20"/>
                </a:solidFill>
              </a:rPr>
              <a:t>Soporte </a:t>
            </a:r>
            <a:r>
              <a:rPr sz="3500" spc="-155" dirty="0">
                <a:solidFill>
                  <a:srgbClr val="231F20"/>
                </a:solidFill>
              </a:rPr>
              <a:t>mural </a:t>
            </a:r>
            <a:r>
              <a:rPr sz="3500" spc="-130" dirty="0">
                <a:solidFill>
                  <a:srgbClr val="231F20"/>
                </a:solidFill>
              </a:rPr>
              <a:t>para</a:t>
            </a:r>
            <a:r>
              <a:rPr sz="3500" spc="-295" dirty="0">
                <a:solidFill>
                  <a:srgbClr val="231F20"/>
                </a:solidFill>
              </a:rPr>
              <a:t> </a:t>
            </a:r>
            <a:r>
              <a:rPr sz="3500" spc="-45" dirty="0">
                <a:solidFill>
                  <a:srgbClr val="231F20"/>
                </a:solidFill>
              </a:rPr>
              <a:t>gel  </a:t>
            </a:r>
            <a:r>
              <a:rPr sz="3500" dirty="0">
                <a:solidFill>
                  <a:srgbClr val="231F20"/>
                </a:solidFill>
              </a:rPr>
              <a:t>o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3500" spc="-125" dirty="0">
                <a:solidFill>
                  <a:srgbClr val="231F20"/>
                </a:solidFill>
              </a:rPr>
              <a:t>guantes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53300" y="1797913"/>
            <a:ext cx="3844290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mural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gel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guantes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ubicar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2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mostradores,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recepciones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puestos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trabajo.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EP/SOP/M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33,00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mural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gel.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EP/SOP/GM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58,50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mural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incluye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botella</a:t>
            </a:r>
            <a:r>
              <a:rPr sz="1200" spc="-20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reutilizable.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EP/SOP/GGM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35,00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mural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para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caja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guantes.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9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pintado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gris RAL</a:t>
            </a:r>
            <a:r>
              <a:rPr sz="1200" b="0" spc="-2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9006.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6731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4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53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63124" y="212735"/>
            <a:ext cx="299720" cy="3376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DISPENSADORES </a:t>
            </a:r>
            <a:r>
              <a:rPr sz="1800" spc="-3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800" spc="-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Lucida Sans"/>
                <a:cs typeface="Lucida Sans"/>
              </a:rPr>
              <a:t>SOPORTES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5801" y="1548523"/>
            <a:ext cx="1291717" cy="243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2865" y="5456199"/>
            <a:ext cx="1203285" cy="1426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2217" y="4850472"/>
            <a:ext cx="2627998" cy="134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127" y="5571318"/>
            <a:ext cx="1982854" cy="1311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3D790D-2374-446C-BB04-46C201A6F0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11"/>
            <a:ext cx="10691990" cy="677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299" y="716876"/>
            <a:ext cx="32264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5" dirty="0">
                <a:solidFill>
                  <a:srgbClr val="231F20"/>
                </a:solidFill>
              </a:rPr>
              <a:t>Social</a:t>
            </a:r>
            <a:r>
              <a:rPr sz="3500" spc="-24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Distancing</a:t>
            </a:r>
            <a:endParaRPr sz="3500"/>
          </a:p>
        </p:txBody>
      </p:sp>
      <p:sp>
        <p:nvSpPr>
          <p:cNvPr id="4" name="object 4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63124" y="238833"/>
            <a:ext cx="299720" cy="260985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POSTES</a:t>
            </a:r>
            <a:r>
              <a:rPr sz="18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SEPARADORES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91" y="7230322"/>
            <a:ext cx="254635" cy="226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33</a:t>
            </a:fld>
            <a:endParaRPr sz="1200">
              <a:latin typeface="GT America Light"/>
              <a:cs typeface="GT America Ligh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4104FE-7863-4278-8144-C4D98D5DC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"/>
            <a:ext cx="10691990" cy="6839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63124" y="238833"/>
            <a:ext cx="299720" cy="260985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POSTES</a:t>
            </a:r>
            <a:r>
              <a:rPr sz="18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SEPARADORES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107749"/>
            <a:ext cx="4394835" cy="1508760"/>
          </a:xfrm>
          <a:custGeom>
            <a:avLst/>
            <a:gdLst/>
            <a:ahLst/>
            <a:cxnLst/>
            <a:rect l="l" t="t" r="r" b="b"/>
            <a:pathLst>
              <a:path w="4394835" h="1508759">
                <a:moveTo>
                  <a:pt x="0" y="1508302"/>
                </a:moveTo>
                <a:lnTo>
                  <a:pt x="4394644" y="1508302"/>
                </a:lnTo>
                <a:lnTo>
                  <a:pt x="4394644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02030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599" y="5439155"/>
            <a:ext cx="3931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Una solución ideal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para distribuir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 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delimitar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zonas </a:t>
            </a:r>
            <a:r>
              <a:rPr sz="1800" b="0" spc="10" dirty="0">
                <a:solidFill>
                  <a:srgbClr val="FFFFFF"/>
                </a:solidFill>
                <a:latin typeface="GT America Light"/>
                <a:cs typeface="GT America Light"/>
              </a:rPr>
              <a:t>seguras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en</a:t>
            </a:r>
            <a:r>
              <a:rPr sz="1800" b="0" spc="-28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hospitales,  centros sanitarios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zonas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de</a:t>
            </a:r>
            <a:r>
              <a:rPr sz="1800" b="0" spc="-1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10" dirty="0">
                <a:solidFill>
                  <a:srgbClr val="FFFFFF"/>
                </a:solidFill>
                <a:latin typeface="GT America Light"/>
                <a:cs typeface="GT America Light"/>
              </a:rPr>
              <a:t>riesgo.</a:t>
            </a:r>
            <a:endParaRPr sz="1800">
              <a:latin typeface="GT America Light"/>
              <a:cs typeface="GT Americ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491" y="7230322"/>
            <a:ext cx="254635" cy="226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34</a:t>
            </a:fld>
            <a:endParaRPr sz="1200">
              <a:latin typeface="GT America Light"/>
              <a:cs typeface="GT America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ADF7D4-C9C7-4AF7-B6F7-1C63DA66A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238833"/>
            <a:ext cx="299720" cy="260985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POSTES</a:t>
            </a:r>
            <a:r>
              <a:rPr sz="18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SEPARADORES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619" y="7226120"/>
            <a:ext cx="198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35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299" y="7271005"/>
            <a:ext cx="1646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*Precios </a:t>
            </a:r>
            <a:r>
              <a:rPr sz="900" b="0" spc="-15" dirty="0">
                <a:solidFill>
                  <a:srgbClr val="231F20"/>
                </a:solidFill>
                <a:latin typeface="GT America Light"/>
                <a:cs typeface="GT America Light"/>
              </a:rPr>
              <a:t>IVA </a:t>
            </a:r>
            <a:r>
              <a:rPr sz="900" b="0" dirty="0">
                <a:solidFill>
                  <a:srgbClr val="231F20"/>
                </a:solidFill>
                <a:latin typeface="GT America Light"/>
                <a:cs typeface="GT America Light"/>
              </a:rPr>
              <a:t>/ IGIC no</a:t>
            </a:r>
            <a:r>
              <a:rPr sz="900" b="0" spc="-40" dirty="0">
                <a:solidFill>
                  <a:srgbClr val="231F20"/>
                </a:solidFill>
                <a:latin typeface="GT America Light"/>
                <a:cs typeface="GT America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GT America Light"/>
                <a:cs typeface="GT America Light"/>
              </a:rPr>
              <a:t>incluidos</a:t>
            </a:r>
            <a:endParaRPr sz="900">
              <a:latin typeface="GT America Light"/>
              <a:cs typeface="GT America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63283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14" dirty="0">
                <a:solidFill>
                  <a:srgbClr val="231F20"/>
                </a:solidFill>
              </a:rPr>
              <a:t>Soporte </a:t>
            </a:r>
            <a:r>
              <a:rPr sz="3500" spc="-155" dirty="0">
                <a:solidFill>
                  <a:srgbClr val="231F20"/>
                </a:solidFill>
              </a:rPr>
              <a:t>mural</a:t>
            </a:r>
            <a:r>
              <a:rPr sz="3500" spc="-295" dirty="0">
                <a:solidFill>
                  <a:srgbClr val="231F20"/>
                </a:solidFill>
              </a:rPr>
              <a:t> </a:t>
            </a:r>
            <a:r>
              <a:rPr sz="3500" spc="-100" dirty="0">
                <a:solidFill>
                  <a:srgbClr val="231F20"/>
                </a:solidFill>
              </a:rPr>
              <a:t>Next  </a:t>
            </a:r>
            <a:r>
              <a:rPr sz="3500" spc="-229" dirty="0">
                <a:solidFill>
                  <a:srgbClr val="231F20"/>
                </a:solidFill>
              </a:rPr>
              <a:t>Wall</a:t>
            </a:r>
            <a:endParaRPr sz="3500"/>
          </a:p>
        </p:txBody>
      </p:sp>
      <p:sp>
        <p:nvSpPr>
          <p:cNvPr id="8" name="object 8"/>
          <p:cNvSpPr/>
          <p:nvPr/>
        </p:nvSpPr>
        <p:spPr>
          <a:xfrm>
            <a:off x="5629643" y="647311"/>
            <a:ext cx="4403725" cy="313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300" y="1692821"/>
            <a:ext cx="3608070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Elemento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mural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cinta extensible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retráctil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que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permite,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manera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rápida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segura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aislar provisionalmente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áreas 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zonas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paso,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así como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cerrar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puertas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zonas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delimitadas.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800/23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150,00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Separador mural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cinta retráctil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-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2,3</a:t>
            </a:r>
            <a:r>
              <a:rPr sz="1200" spc="-2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800/37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173,69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Separador mural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cinta retráctil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-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3,7</a:t>
            </a:r>
            <a:r>
              <a:rPr sz="1200" spc="-24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m.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473" y="3929303"/>
            <a:ext cx="3132531" cy="2554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6969" y="4330473"/>
            <a:ext cx="1937587" cy="1352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0353" y="4200359"/>
            <a:ext cx="357505" cy="347345"/>
          </a:xfrm>
          <a:custGeom>
            <a:avLst/>
            <a:gdLst/>
            <a:ahLst/>
            <a:cxnLst/>
            <a:rect l="l" t="t" r="r" b="b"/>
            <a:pathLst>
              <a:path w="357504" h="347345">
                <a:moveTo>
                  <a:pt x="0" y="347294"/>
                </a:moveTo>
                <a:lnTo>
                  <a:pt x="356933" y="347294"/>
                </a:lnTo>
                <a:lnTo>
                  <a:pt x="356933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0203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353" y="4200359"/>
            <a:ext cx="357505" cy="347345"/>
          </a:xfrm>
          <a:custGeom>
            <a:avLst/>
            <a:gdLst/>
            <a:ahLst/>
            <a:cxnLst/>
            <a:rect l="l" t="t" r="r" b="b"/>
            <a:pathLst>
              <a:path w="357504" h="347345">
                <a:moveTo>
                  <a:pt x="0" y="347294"/>
                </a:moveTo>
                <a:lnTo>
                  <a:pt x="356933" y="347294"/>
                </a:lnTo>
                <a:lnTo>
                  <a:pt x="356933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399" y="4200359"/>
            <a:ext cx="357505" cy="347345"/>
          </a:xfrm>
          <a:custGeom>
            <a:avLst/>
            <a:gdLst/>
            <a:ahLst/>
            <a:cxnLst/>
            <a:rect l="l" t="t" r="r" b="b"/>
            <a:pathLst>
              <a:path w="357504" h="347345">
                <a:moveTo>
                  <a:pt x="0" y="347294"/>
                </a:moveTo>
                <a:lnTo>
                  <a:pt x="356933" y="347294"/>
                </a:lnTo>
                <a:lnTo>
                  <a:pt x="356933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ED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5399" y="4200359"/>
            <a:ext cx="357505" cy="347345"/>
          </a:xfrm>
          <a:custGeom>
            <a:avLst/>
            <a:gdLst/>
            <a:ahLst/>
            <a:cxnLst/>
            <a:rect l="l" t="t" r="r" b="b"/>
            <a:pathLst>
              <a:path w="357504" h="347345">
                <a:moveTo>
                  <a:pt x="0" y="347294"/>
                </a:moveTo>
                <a:lnTo>
                  <a:pt x="356933" y="347294"/>
                </a:lnTo>
                <a:lnTo>
                  <a:pt x="356933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D5E0EB-84C0-4714-8436-DDC2F188C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682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63124" y="238833"/>
            <a:ext cx="299720" cy="260985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POSTES</a:t>
            </a:r>
            <a:r>
              <a:rPr sz="18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SEPARADORES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107749"/>
            <a:ext cx="4394835" cy="1508760"/>
          </a:xfrm>
          <a:custGeom>
            <a:avLst/>
            <a:gdLst/>
            <a:ahLst/>
            <a:cxnLst/>
            <a:rect l="l" t="t" r="r" b="b"/>
            <a:pathLst>
              <a:path w="4394835" h="1508759">
                <a:moveTo>
                  <a:pt x="0" y="1508302"/>
                </a:moveTo>
                <a:lnTo>
                  <a:pt x="4394644" y="1508302"/>
                </a:lnTo>
                <a:lnTo>
                  <a:pt x="4394644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02030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5439155"/>
            <a:ext cx="37426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Una solución ideal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para distribuir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 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delimitar personas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en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espacios  públicos.</a:t>
            </a:r>
            <a:endParaRPr sz="1800">
              <a:latin typeface="GT America Light"/>
              <a:cs typeface="GT Americ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086" y="7215322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36</a:t>
            </a:r>
            <a:endParaRPr sz="1200">
              <a:latin typeface="GT America Light"/>
              <a:cs typeface="GT America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97399E-C5B0-46E6-8852-47C22017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238833"/>
            <a:ext cx="299720" cy="260985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POSTES</a:t>
            </a:r>
            <a:r>
              <a:rPr sz="18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SEPARADORES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53" y="722612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solidFill>
                  <a:srgbClr val="231F20"/>
                </a:solidFill>
                <a:latin typeface="GT America Light"/>
                <a:cs typeface="GT America Light"/>
              </a:rPr>
              <a:t>37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299" y="7271005"/>
            <a:ext cx="1646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*Precios </a:t>
            </a:r>
            <a:r>
              <a:rPr sz="900" b="0" spc="-15" dirty="0">
                <a:solidFill>
                  <a:srgbClr val="231F20"/>
                </a:solidFill>
                <a:latin typeface="GT America Light"/>
                <a:cs typeface="GT America Light"/>
              </a:rPr>
              <a:t>IVA </a:t>
            </a:r>
            <a:r>
              <a:rPr sz="900" b="0" dirty="0">
                <a:solidFill>
                  <a:srgbClr val="231F20"/>
                </a:solidFill>
                <a:latin typeface="GT America Light"/>
                <a:cs typeface="GT America Light"/>
              </a:rPr>
              <a:t>/ IGIC no</a:t>
            </a:r>
            <a:r>
              <a:rPr sz="900" b="0" spc="-40" dirty="0">
                <a:solidFill>
                  <a:srgbClr val="231F20"/>
                </a:solidFill>
                <a:latin typeface="GT America Light"/>
                <a:cs typeface="GT America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GT America Light"/>
                <a:cs typeface="GT America Light"/>
              </a:rPr>
              <a:t>incluidos</a:t>
            </a:r>
            <a:endParaRPr sz="900">
              <a:latin typeface="GT America Light"/>
              <a:cs typeface="GT America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808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0" dirty="0">
                <a:solidFill>
                  <a:srgbClr val="231F20"/>
                </a:solidFill>
              </a:rPr>
              <a:t>Poste </a:t>
            </a:r>
            <a:r>
              <a:rPr sz="3500" spc="-150" dirty="0">
                <a:solidFill>
                  <a:srgbClr val="231F20"/>
                </a:solidFill>
              </a:rPr>
              <a:t>separador </a:t>
            </a:r>
            <a:r>
              <a:rPr sz="3500" spc="-100" dirty="0">
                <a:solidFill>
                  <a:srgbClr val="231F20"/>
                </a:solidFill>
              </a:rPr>
              <a:t>Next</a:t>
            </a:r>
            <a:r>
              <a:rPr sz="3500" spc="-280" dirty="0">
                <a:solidFill>
                  <a:srgbClr val="231F20"/>
                </a:solidFill>
              </a:rPr>
              <a:t> </a:t>
            </a:r>
            <a:r>
              <a:rPr sz="3500" spc="-110" dirty="0">
                <a:solidFill>
                  <a:srgbClr val="231F20"/>
                </a:solidFill>
              </a:rPr>
              <a:t>Eco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653300" y="1388021"/>
            <a:ext cx="398526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Juego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unidades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poste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separador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negro de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95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35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 con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cinta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retráctil disponible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rojo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negro,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cinta  extensible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4,8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cm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alto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200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803/E2/NG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257,06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Pack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postes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metálicos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cinta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retráctil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negra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803/E2/RJ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257,06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Pack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postes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metálicos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cinta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retráctil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roja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800/PP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98,78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Soporte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portacarteles Din</a:t>
            </a:r>
            <a:r>
              <a:rPr sz="1200" spc="-12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A4.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0950" y="2950622"/>
            <a:ext cx="3855117" cy="3210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3151" y="4633874"/>
            <a:ext cx="2122398" cy="18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4590" y="5384180"/>
            <a:ext cx="859331" cy="11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3698" y="5653697"/>
            <a:ext cx="414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231F20"/>
                </a:solidFill>
                <a:latin typeface="GT America Light"/>
                <a:cs typeface="GT America Light"/>
              </a:rPr>
              <a:t>Din</a:t>
            </a:r>
            <a:r>
              <a:rPr sz="1000" b="0" spc="-75" dirty="0">
                <a:solidFill>
                  <a:srgbClr val="231F20"/>
                </a:solidFill>
                <a:latin typeface="GT America Light"/>
                <a:cs typeface="GT America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GT America Light"/>
                <a:cs typeface="GT America Light"/>
              </a:rPr>
              <a:t>A4</a:t>
            </a:r>
            <a:endParaRPr sz="1000">
              <a:latin typeface="GT America Light"/>
              <a:cs typeface="GT Americ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5343" y="2306408"/>
            <a:ext cx="793253" cy="3628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EB7762-6D51-4CD1-9295-4551ECB4DD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62988"/>
            <a:ext cx="299720" cy="35413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25" dirty="0">
                <a:solidFill>
                  <a:srgbClr val="FFFFFF"/>
                </a:solidFill>
                <a:latin typeface="Lucida Sans"/>
                <a:cs typeface="Lucida Sans"/>
              </a:rPr>
              <a:t>PORTAPOSTERS</a:t>
            </a:r>
            <a:r>
              <a:rPr sz="18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INFORMATIVOS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314000" cy="691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205" y="7220721"/>
            <a:ext cx="200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38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040007"/>
            <a:ext cx="4712335" cy="1508760"/>
          </a:xfrm>
          <a:custGeom>
            <a:avLst/>
            <a:gdLst/>
            <a:ahLst/>
            <a:cxnLst/>
            <a:rect l="l" t="t" r="r" b="b"/>
            <a:pathLst>
              <a:path w="4712335" h="1508759">
                <a:moveTo>
                  <a:pt x="0" y="1508302"/>
                </a:moveTo>
                <a:lnTo>
                  <a:pt x="4712296" y="1508302"/>
                </a:lnTo>
                <a:lnTo>
                  <a:pt x="4712296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02030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5371401"/>
            <a:ext cx="3674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Una solución ideal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para informar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y 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transmitir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mensajes y</a:t>
            </a:r>
            <a:r>
              <a:rPr sz="1800" b="0" spc="-20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comunicados 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en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espacios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públicos o</a:t>
            </a:r>
            <a:r>
              <a:rPr sz="1800" b="0" spc="-30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privados.</a:t>
            </a:r>
            <a:endParaRPr sz="1800">
              <a:latin typeface="GT America Light"/>
              <a:cs typeface="GT America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1FCBB7-4999-41D5-B2F0-22A3B630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62988"/>
            <a:ext cx="299720" cy="35413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25" dirty="0">
                <a:solidFill>
                  <a:srgbClr val="FFFFFF"/>
                </a:solidFill>
                <a:latin typeface="Lucida Sans"/>
                <a:cs typeface="Lucida Sans"/>
              </a:rPr>
              <a:t>PORTAPOSTERS</a:t>
            </a:r>
            <a:r>
              <a:rPr sz="18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INFORMATIVOS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5778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5" dirty="0">
                <a:solidFill>
                  <a:srgbClr val="231F20"/>
                </a:solidFill>
              </a:rPr>
              <a:t>Portapósters </a:t>
            </a:r>
            <a:r>
              <a:rPr sz="3500" spc="-125" dirty="0">
                <a:solidFill>
                  <a:srgbClr val="231F20"/>
                </a:solidFill>
              </a:rPr>
              <a:t>para</a:t>
            </a:r>
            <a:r>
              <a:rPr sz="3500" spc="-260" dirty="0">
                <a:solidFill>
                  <a:srgbClr val="231F20"/>
                </a:solidFill>
              </a:rPr>
              <a:t> </a:t>
            </a:r>
            <a:r>
              <a:rPr sz="3500" spc="-160" dirty="0">
                <a:solidFill>
                  <a:srgbClr val="231F20"/>
                </a:solidFill>
              </a:rPr>
              <a:t>información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247216"/>
            <a:ext cx="4058285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presentación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pósters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marco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abatible de 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plata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mate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inglete.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Lleva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apertura 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CLIP,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que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pinza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póster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interior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por los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4</a:t>
            </a:r>
            <a:r>
              <a:rPr sz="1200" b="0" spc="-21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costados.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Diferentes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tamaños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tanto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vertical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como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horizontal.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850/I/M0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82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117cm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Din-A0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80,44</a:t>
            </a:r>
            <a:r>
              <a:rPr sz="1200" spc="-2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850/I/M1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57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82cm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Din-A1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48,79</a:t>
            </a:r>
            <a:r>
              <a:rPr sz="1200" spc="-2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850/I/M2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40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2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58cm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Din-A2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25,49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850/I/M3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68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98cm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70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100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54,22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68cm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50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70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37,42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850/I/M5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42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29,7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Din-A3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21,92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850/I/M6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29,7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Din-A4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12,94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Perfil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plata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25mm.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trasero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frontal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antireflex.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7435" y="1586483"/>
            <a:ext cx="2405253" cy="4530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002" y="5470321"/>
            <a:ext cx="2243604" cy="1437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39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365268-8D30-4E38-B7AC-117EF1BC9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8012"/>
            <a:ext cx="10314305" cy="702310"/>
          </a:xfrm>
          <a:custGeom>
            <a:avLst/>
            <a:gdLst/>
            <a:ahLst/>
            <a:cxnLst/>
            <a:rect l="l" t="t" r="r" b="b"/>
            <a:pathLst>
              <a:path w="10314305" h="702309">
                <a:moveTo>
                  <a:pt x="0" y="701992"/>
                </a:moveTo>
                <a:lnTo>
                  <a:pt x="10314000" y="701992"/>
                </a:lnTo>
                <a:lnTo>
                  <a:pt x="10314000" y="0"/>
                </a:lnTo>
                <a:lnTo>
                  <a:pt x="0" y="0"/>
                </a:lnTo>
                <a:lnTo>
                  <a:pt x="0" y="701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6230" y="6972934"/>
            <a:ext cx="2368778" cy="386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82349"/>
            <a:ext cx="3978275" cy="1508760"/>
          </a:xfrm>
          <a:custGeom>
            <a:avLst/>
            <a:gdLst/>
            <a:ahLst/>
            <a:cxnLst/>
            <a:rect l="l" t="t" r="r" b="b"/>
            <a:pathLst>
              <a:path w="3978275" h="1508759">
                <a:moveTo>
                  <a:pt x="0" y="1508302"/>
                </a:moveTo>
                <a:lnTo>
                  <a:pt x="3977995" y="1508302"/>
                </a:lnTo>
                <a:lnTo>
                  <a:pt x="3977995" y="0"/>
                </a:lnTo>
                <a:lnTo>
                  <a:pt x="0" y="0"/>
                </a:lnTo>
                <a:lnTo>
                  <a:pt x="0" y="1508302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299" y="5210555"/>
            <a:ext cx="31724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Una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mampara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que garantiza</a:t>
            </a:r>
            <a:r>
              <a:rPr sz="1800" b="0" spc="-7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la 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separación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entre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usuarios sin  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interferir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en su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interacción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ni  </a:t>
            </a:r>
            <a:r>
              <a:rPr sz="1800" b="0" spc="-10" dirty="0">
                <a:solidFill>
                  <a:srgbClr val="FFFFFF"/>
                </a:solidFill>
                <a:latin typeface="GT America Light"/>
                <a:cs typeface="GT America Light"/>
              </a:rPr>
              <a:t>contacto</a:t>
            </a:r>
            <a:r>
              <a:rPr sz="1800" b="0" spc="-5" dirty="0">
                <a:solidFill>
                  <a:srgbClr val="FFFFFF"/>
                </a:solidFill>
                <a:latin typeface="GT America Light"/>
                <a:cs typeface="GT America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GT America Light"/>
                <a:cs typeface="GT America Light"/>
              </a:rPr>
              <a:t>visual.</a:t>
            </a:r>
            <a:endParaRPr sz="1800">
              <a:latin typeface="GT America Light"/>
              <a:cs typeface="GT America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604" y="7233322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63124" y="161884"/>
            <a:ext cx="299720" cy="29984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SUSPENDIDAS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EEECC4-E1A0-4FDB-AB30-A37CC3E55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62988"/>
            <a:ext cx="299720" cy="35413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25" dirty="0">
                <a:solidFill>
                  <a:srgbClr val="FFFFFF"/>
                </a:solidFill>
                <a:latin typeface="Lucida Sans"/>
                <a:cs typeface="Lucida Sans"/>
              </a:rPr>
              <a:t>PORTAPOSTERS</a:t>
            </a:r>
            <a:r>
              <a:rPr sz="18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INFORMATIVOS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2884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65" dirty="0">
                <a:solidFill>
                  <a:srgbClr val="231F20"/>
                </a:solidFill>
              </a:rPr>
              <a:t>Atril</a:t>
            </a:r>
            <a:r>
              <a:rPr sz="3500" spc="-229" dirty="0">
                <a:solidFill>
                  <a:srgbClr val="231F20"/>
                </a:solidFill>
              </a:rPr>
              <a:t> </a:t>
            </a:r>
            <a:r>
              <a:rPr sz="3500" spc="-160" dirty="0">
                <a:solidFill>
                  <a:srgbClr val="231F20"/>
                </a:solidFill>
              </a:rPr>
              <a:t>informativo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43174" y="1466532"/>
            <a:ext cx="4057650" cy="325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Gama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atriles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informativos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portappósters Din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A4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229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Din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A3.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Atril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aluminio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porta</a:t>
            </a:r>
            <a:r>
              <a:rPr sz="1200" spc="-12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información: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821/A4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110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DinA4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150,81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821/A3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110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DinA3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159,03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43560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Atril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aluminio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porta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información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regulable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en</a:t>
            </a:r>
            <a:r>
              <a:rPr sz="1200" spc="-14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altura: 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822/A4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85/125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33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24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DinA4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159,00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822/A3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85/125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DinA3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207,21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Perfil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anodizado plata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25mm.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trasero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frontal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antireflex.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  <a:spcBef>
                <a:spcPts val="5"/>
              </a:spcBef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9745" y="2665494"/>
            <a:ext cx="1976285" cy="377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8432" y="5255578"/>
            <a:ext cx="1259571" cy="1242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6002" y="2844012"/>
            <a:ext cx="1708192" cy="350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1876" y="5133505"/>
            <a:ext cx="2229240" cy="136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5805" y="6285160"/>
            <a:ext cx="924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*Regulable </a:t>
            </a:r>
            <a:r>
              <a:rPr sz="800" b="0" dirty="0">
                <a:solidFill>
                  <a:srgbClr val="231F20"/>
                </a:solidFill>
                <a:latin typeface="GT America Light"/>
                <a:cs typeface="GT America Light"/>
              </a:rPr>
              <a:t>en  </a:t>
            </a:r>
            <a:r>
              <a:rPr sz="8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altura </a:t>
            </a:r>
            <a:r>
              <a:rPr sz="800" b="0" dirty="0">
                <a:solidFill>
                  <a:srgbClr val="231F20"/>
                </a:solidFill>
                <a:latin typeface="GT America Light"/>
                <a:cs typeface="GT America Light"/>
              </a:rPr>
              <a:t>e</a:t>
            </a:r>
            <a:r>
              <a:rPr sz="800" b="0" spc="-20" dirty="0">
                <a:solidFill>
                  <a:srgbClr val="231F20"/>
                </a:solidFill>
                <a:latin typeface="GT America Light"/>
                <a:cs typeface="GT America Light"/>
              </a:rPr>
              <a:t> </a:t>
            </a:r>
            <a:r>
              <a:rPr sz="8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inclinación.</a:t>
            </a:r>
            <a:endParaRPr sz="800">
              <a:latin typeface="GT America Light"/>
              <a:cs typeface="GT America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40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9FFAF9C-500F-4E79-A3BB-EAAE24848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62988"/>
            <a:ext cx="299720" cy="35413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25" dirty="0">
                <a:solidFill>
                  <a:srgbClr val="FFFFFF"/>
                </a:solidFill>
                <a:latin typeface="Lucida Sans"/>
                <a:cs typeface="Lucida Sans"/>
              </a:rPr>
              <a:t>PORTAPOSTERS</a:t>
            </a:r>
            <a:r>
              <a:rPr sz="18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INFORMATIVOS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498475"/>
            <a:ext cx="33915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Display </a:t>
            </a:r>
            <a:r>
              <a:rPr sz="3500" spc="-150" dirty="0">
                <a:solidFill>
                  <a:srgbClr val="231F20"/>
                </a:solidFill>
              </a:rPr>
              <a:t>acrílico</a:t>
            </a:r>
            <a:r>
              <a:rPr sz="3500" spc="-260" dirty="0">
                <a:solidFill>
                  <a:srgbClr val="231F20"/>
                </a:solidFill>
              </a:rPr>
              <a:t> </a:t>
            </a:r>
            <a:r>
              <a:rPr sz="3500" spc="-45" dirty="0">
                <a:solidFill>
                  <a:srgbClr val="231F20"/>
                </a:solidFill>
              </a:rPr>
              <a:t>“T”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374216"/>
            <a:ext cx="4237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presentación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información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formato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vertical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horizontal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lados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disponible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diferentes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medidas, fabricado 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material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300" y="2187016"/>
            <a:ext cx="3573779" cy="1041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Vertical:</a:t>
            </a:r>
            <a:endParaRPr sz="120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BL/EX/0032 Display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29,7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11,55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BL/EX/0034 Display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15cm Din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A5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6,32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BL/EX/0038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9,9cm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1/3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4,49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BL/EX/0036 Display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14,85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7,5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cmDin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A6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3,39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300" y="3406216"/>
            <a:ext cx="3573145" cy="1041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Horizontal:</a:t>
            </a:r>
            <a:endParaRPr sz="120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BL/EX/0033 Display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29,7cm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12,48€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BL/EX/0035 Display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A5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6,41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BL/EX/0039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9,9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1/3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4,84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BL/EX/0037 Display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7,5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2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14,85cm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A6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3,73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00" y="4645736"/>
            <a:ext cx="4237355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</a:t>
            </a:r>
            <a:r>
              <a:rPr sz="1200" b="0" spc="-1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15" y="2572325"/>
            <a:ext cx="3571140" cy="3500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97748" y="2383066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A4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41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9944" y="3164662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A5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06941" y="3429761"/>
            <a:ext cx="73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1/3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A4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31947" y="3847160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A6</a:t>
            </a:r>
            <a:endParaRPr sz="1200">
              <a:latin typeface="GT America Thin"/>
              <a:cs typeface="GT America Thin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BBE1FF0-54A7-43E4-A50B-1E0A8DDCA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62988"/>
            <a:ext cx="299720" cy="35413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25" dirty="0">
                <a:solidFill>
                  <a:srgbClr val="FFFFFF"/>
                </a:solidFill>
                <a:latin typeface="Lucida Sans"/>
                <a:cs typeface="Lucida Sans"/>
              </a:rPr>
              <a:t>PORTAPOSTERS</a:t>
            </a:r>
            <a:r>
              <a:rPr sz="18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INFORMATIVOS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498475"/>
            <a:ext cx="33045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Display </a:t>
            </a:r>
            <a:r>
              <a:rPr sz="3500" spc="-150" dirty="0">
                <a:solidFill>
                  <a:srgbClr val="231F20"/>
                </a:solidFill>
              </a:rPr>
              <a:t>acrílico</a:t>
            </a:r>
            <a:r>
              <a:rPr sz="3500" spc="-260" dirty="0">
                <a:solidFill>
                  <a:srgbClr val="231F20"/>
                </a:solidFill>
              </a:rPr>
              <a:t> “L”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348816"/>
            <a:ext cx="4458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Sistema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presentación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información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formato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vertical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horizon- 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tal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inclinado disponible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diferentes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medidas, fabricado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material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300" y="2161616"/>
            <a:ext cx="3544570" cy="1041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Vertical:</a:t>
            </a:r>
            <a:endParaRPr sz="120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BL/EX/0012 Display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29,7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10,39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BL/EX/0014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15cm Din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A5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5,53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BL/EX/0018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9,9cm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1/3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3,94</a:t>
            </a:r>
            <a:r>
              <a:rPr sz="1200" spc="-7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BL/EX/0016 Display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14,85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7,5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A6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3,10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300" y="3380816"/>
            <a:ext cx="3538854" cy="1041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Horizontal:</a:t>
            </a:r>
            <a:endParaRPr sz="120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BL/EX/0013 Display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21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29,7cm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10,22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BL/EX/0015 Display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15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A5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25" dirty="0">
                <a:solidFill>
                  <a:srgbClr val="EF843D"/>
                </a:solidFill>
                <a:latin typeface="GT America"/>
                <a:cs typeface="GT America"/>
              </a:rPr>
              <a:t>5,43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BL/EX/0019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9,9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21cm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1/3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A4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4,45</a:t>
            </a:r>
            <a:r>
              <a:rPr sz="1200" spc="-6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 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BL/EX/0017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Display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7,5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14,85cm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Din A6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3,18</a:t>
            </a:r>
            <a:r>
              <a:rPr sz="1200" spc="-23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299" y="4620336"/>
            <a:ext cx="4453890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</a:t>
            </a:r>
            <a:r>
              <a:rPr sz="1200" spc="-10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tipo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7175" y="2801965"/>
            <a:ext cx="3512705" cy="3269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63103" y="2600540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A4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42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87994" y="3358832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A5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77095" y="3596436"/>
            <a:ext cx="73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1/3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A4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2102" y="4140834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Din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A6</a:t>
            </a:r>
            <a:endParaRPr sz="1200">
              <a:latin typeface="GT America Thin"/>
              <a:cs typeface="GT America Thin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353B8D4-B17E-492A-8CE4-B035E3C74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DC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38251"/>
            <a:ext cx="299720" cy="91186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10" dirty="0">
                <a:solidFill>
                  <a:srgbClr val="FFFFFF"/>
                </a:solidFill>
                <a:latin typeface="Lucida Sans"/>
                <a:cs typeface="Lucida Sans"/>
              </a:rPr>
              <a:t>VINILOS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16357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Vinilos</a:t>
            </a:r>
            <a:r>
              <a:rPr sz="3500" spc="-215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adhesivos  </a:t>
            </a:r>
            <a:r>
              <a:rPr sz="3500" spc="-150" dirty="0">
                <a:solidFill>
                  <a:srgbClr val="231F20"/>
                </a:solidFill>
              </a:rPr>
              <a:t>posicionadores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794421"/>
            <a:ext cx="361759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Pack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vinilos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amarillos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auto adhesivos,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delimitar</a:t>
            </a:r>
            <a:r>
              <a:rPr sz="1200" b="0" spc="-2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posicionar puntos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espera.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EP/ADH/05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33,00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Vinilos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adhesivos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señalizadores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11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distancia.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una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tira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6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cm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huellas.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5283" y="4093493"/>
            <a:ext cx="2303990" cy="108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005" y="5695784"/>
            <a:ext cx="4473575" cy="179705"/>
          </a:xfrm>
          <a:custGeom>
            <a:avLst/>
            <a:gdLst/>
            <a:ahLst/>
            <a:cxnLst/>
            <a:rect l="l" t="t" r="r" b="b"/>
            <a:pathLst>
              <a:path w="4473575" h="179704">
                <a:moveTo>
                  <a:pt x="0" y="179438"/>
                </a:moveTo>
                <a:lnTo>
                  <a:pt x="4473003" y="179438"/>
                </a:lnTo>
                <a:lnTo>
                  <a:pt x="4473003" y="0"/>
                </a:lnTo>
                <a:lnTo>
                  <a:pt x="0" y="0"/>
                </a:lnTo>
                <a:lnTo>
                  <a:pt x="0" y="179438"/>
                </a:lnTo>
                <a:close/>
              </a:path>
            </a:pathLst>
          </a:custGeom>
          <a:solidFill>
            <a:srgbClr val="F4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1902" y="5477840"/>
            <a:ext cx="157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Línea 1 ud: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6 x 100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cm.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1902" y="4768342"/>
            <a:ext cx="1713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Huellas: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5 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pares.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27,5cm.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18390" y="648005"/>
            <a:ext cx="4127817" cy="5748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43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9B04C2-731A-4A38-AD65-128C90FC9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DC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38251"/>
            <a:ext cx="299720" cy="91186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10" dirty="0">
                <a:solidFill>
                  <a:srgbClr val="FFFFFF"/>
                </a:solidFill>
                <a:latin typeface="Lucida Sans"/>
                <a:cs typeface="Lucida Sans"/>
              </a:rPr>
              <a:t>VINILOS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16357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Vinilos</a:t>
            </a:r>
            <a:r>
              <a:rPr sz="3500" spc="-215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adhesivos  </a:t>
            </a:r>
            <a:r>
              <a:rPr sz="3500" spc="-150" dirty="0">
                <a:solidFill>
                  <a:srgbClr val="231F20"/>
                </a:solidFill>
              </a:rPr>
              <a:t>posicionadores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794421"/>
            <a:ext cx="4164329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1180">
              <a:lnSpc>
                <a:spcPct val="111100"/>
              </a:lnSpc>
              <a:spcBef>
                <a:spcPts val="10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Pack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vinilos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amarillos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auto adhesivos,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delimitar</a:t>
            </a:r>
            <a:r>
              <a:rPr sz="1200" b="0" spc="-2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posicionar puntos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espera.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EP/ADH/2M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33,00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Caja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5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vinilos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adhesivos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señalizadores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distancia</a:t>
            </a:r>
            <a:r>
              <a:rPr sz="1200" spc="-229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(2metros).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EP/ADH/2P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33,00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Caja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5</a:t>
            </a:r>
            <a:r>
              <a:rPr sz="1200" spc="-22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vinilos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adhesivos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dos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pies.</a:t>
            </a:r>
            <a:endParaRPr sz="1200">
              <a:latin typeface="GT America"/>
              <a:cs typeface="GT Amer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8563" y="4200550"/>
            <a:ext cx="1951939" cy="1953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891" y="4149661"/>
            <a:ext cx="2005215" cy="2006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229" y="749354"/>
            <a:ext cx="3047987" cy="5803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894" y="7235721"/>
            <a:ext cx="26162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44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C9E3EA4-7461-4B17-8301-2492EB30C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281" y="7220721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Light"/>
                <a:cs typeface="GT America Light"/>
              </a:rPr>
              <a:t>45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0313898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82A7A2-3D06-408B-A08C-98C4A14C4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498475"/>
            <a:ext cx="49060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45" dirty="0">
                <a:solidFill>
                  <a:srgbClr val="231F20"/>
                </a:solidFill>
              </a:rPr>
              <a:t>Papelera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55" dirty="0">
                <a:solidFill>
                  <a:srgbClr val="231F20"/>
                </a:solidFill>
              </a:rPr>
              <a:t>reciclaje</a:t>
            </a:r>
            <a:r>
              <a:rPr sz="3500" spc="-370" dirty="0">
                <a:solidFill>
                  <a:srgbClr val="231F20"/>
                </a:solidFill>
              </a:rPr>
              <a:t> </a:t>
            </a:r>
            <a:r>
              <a:rPr sz="3500" spc="-85" dirty="0">
                <a:solidFill>
                  <a:srgbClr val="231F20"/>
                </a:solidFill>
              </a:rPr>
              <a:t>6056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392212"/>
            <a:ext cx="405765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perfecta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cualquier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espacio,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vinilos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colores 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indicar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tipos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residuos.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diseño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tapa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facilita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su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uso,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cambio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bolsa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su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limpieza.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Su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cuatro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tapones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goma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proteger las superficies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donde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se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ubique.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6056/1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101,92</a:t>
            </a:r>
            <a:r>
              <a:rPr sz="1200" spc="-12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30x30x40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36</a:t>
            </a:r>
            <a:r>
              <a:rPr sz="1200" spc="-19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6056/2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138,32</a:t>
            </a:r>
            <a:r>
              <a:rPr sz="1200" spc="-12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30x30x60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 </a:t>
            </a:r>
            <a:r>
              <a:rPr sz="1200" spc="-10" dirty="0">
                <a:solidFill>
                  <a:srgbClr val="231F20"/>
                </a:solidFill>
                <a:latin typeface="GT America"/>
                <a:cs typeface="GT America"/>
              </a:rPr>
              <a:t>54</a:t>
            </a:r>
            <a:r>
              <a:rPr sz="1200" spc="-19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6056/3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163,28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30x30x80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72</a:t>
            </a:r>
            <a:r>
              <a:rPr sz="1200" spc="-19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Chapa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hierro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0,8mm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2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grosor.</a:t>
            </a:r>
            <a:endParaRPr sz="1200">
              <a:latin typeface="GT America Thin"/>
              <a:cs typeface="GT America Thin"/>
            </a:endParaRPr>
          </a:p>
          <a:p>
            <a:pPr marL="12700" marR="438784">
              <a:lnSpc>
                <a:spcPct val="111100"/>
              </a:lnSpc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cuerpo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manillas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el</a:t>
            </a:r>
            <a:r>
              <a:rPr sz="1200" b="0" spc="-2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lateral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inyección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ABS.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Pictogramas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disponibles: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*indicar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hacer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</a:t>
            </a:r>
            <a:r>
              <a:rPr sz="1200" b="0" spc="-1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pedido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27661" y="2895006"/>
            <a:ext cx="1574004" cy="326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300" y="5747308"/>
            <a:ext cx="2625153" cy="836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99" y="6762365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Mascarillas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743" y="6762365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at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2404" y="6763239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Gua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nt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es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63101" y="3677117"/>
            <a:ext cx="1411085" cy="2366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2702" y="5990177"/>
            <a:ext cx="480711" cy="586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57294" y="6763239"/>
            <a:ext cx="503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asu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r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46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AF87AEA-CC21-44F7-9C08-2096E6D115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490601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45" dirty="0">
                <a:solidFill>
                  <a:srgbClr val="231F20"/>
                </a:solidFill>
              </a:rPr>
              <a:t>Papelera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55" dirty="0">
                <a:solidFill>
                  <a:srgbClr val="231F20"/>
                </a:solidFill>
              </a:rPr>
              <a:t>reciclaje</a:t>
            </a:r>
            <a:r>
              <a:rPr sz="3500" spc="-370" dirty="0">
                <a:solidFill>
                  <a:srgbClr val="231F20"/>
                </a:solidFill>
              </a:rPr>
              <a:t> </a:t>
            </a:r>
            <a:r>
              <a:rPr sz="3500" spc="-85" dirty="0">
                <a:solidFill>
                  <a:srgbClr val="231F20"/>
                </a:solidFill>
              </a:rPr>
              <a:t>6056  </a:t>
            </a:r>
            <a:r>
              <a:rPr sz="3500" spc="-100" dirty="0">
                <a:solidFill>
                  <a:srgbClr val="231F20"/>
                </a:solidFill>
              </a:rPr>
              <a:t>con</a:t>
            </a:r>
            <a:r>
              <a:rPr sz="3500" spc="-180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pedal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735111"/>
            <a:ext cx="4255135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perfecta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apertura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mediante accionamiento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pedal,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vinilos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colores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indicar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tipos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residuos.</a:t>
            </a:r>
            <a:endParaRPr sz="1200">
              <a:latin typeface="GT America Thin"/>
              <a:cs typeface="GT America Thin"/>
            </a:endParaRPr>
          </a:p>
          <a:p>
            <a:pPr marL="12700" marR="508000">
              <a:lnSpc>
                <a:spcPct val="111100"/>
              </a:lnSpc>
            </a:pP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Su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cuatro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tapones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goma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proteger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las  superficies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donde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se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ubique.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6056/2/PD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</a:t>
            </a:r>
            <a:r>
              <a:rPr sz="1200" spc="2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252,00€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30x30x60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50</a:t>
            </a:r>
            <a:r>
              <a:rPr sz="1200" spc="-19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6056/3/PD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294,00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30x30x80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1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70litros.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Chapa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hierro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0,8mm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2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grosor.</a:t>
            </a:r>
            <a:endParaRPr sz="1200">
              <a:latin typeface="GT America Thin"/>
              <a:cs typeface="GT America Thin"/>
            </a:endParaRPr>
          </a:p>
          <a:p>
            <a:pPr marL="12700" marR="636270">
              <a:lnSpc>
                <a:spcPct val="111100"/>
              </a:lnSpc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El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cuerpo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manillas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el</a:t>
            </a:r>
            <a:r>
              <a:rPr sz="1200" b="0" spc="-2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lateral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fabricadas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inyección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ABS.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Pictogramas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disponibles: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*indicar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hacer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</a:t>
            </a:r>
            <a:r>
              <a:rPr sz="1200" b="0" spc="-1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pedido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300" y="5455208"/>
            <a:ext cx="2625153" cy="83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099" y="6470265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Mascarillas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4743" y="6470265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at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2404" y="6471139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Gua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nt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es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92702" y="5698083"/>
            <a:ext cx="480707" cy="586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57294" y="6471139"/>
            <a:ext cx="503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asu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r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29222" y="2166251"/>
            <a:ext cx="2840812" cy="4252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47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98067FE-821E-463A-8611-C772246B2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4825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Contenedor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55" dirty="0">
                <a:solidFill>
                  <a:srgbClr val="231F20"/>
                </a:solidFill>
              </a:rPr>
              <a:t>reciclaje</a:t>
            </a:r>
            <a:r>
              <a:rPr sz="3500" spc="-350" dirty="0">
                <a:solidFill>
                  <a:srgbClr val="231F20"/>
                </a:solidFill>
              </a:rPr>
              <a:t> </a:t>
            </a:r>
            <a:r>
              <a:rPr sz="3500" spc="-85" dirty="0">
                <a:solidFill>
                  <a:srgbClr val="231F20"/>
                </a:solidFill>
              </a:rPr>
              <a:t>6055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310716"/>
            <a:ext cx="4057650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Contenedor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reciclaje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120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L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3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residuos,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tapa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abati- 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ble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3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aros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interiores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sujeción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las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bolsas.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Tapa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superior 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vinilo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diferenciación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</a:t>
            </a:r>
            <a:r>
              <a:rPr sz="1200" b="0" spc="-2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residuos.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6055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367,50</a:t>
            </a:r>
            <a:r>
              <a:rPr sz="1200" spc="-13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residuos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75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36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70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703580">
              <a:lnSpc>
                <a:spcPct val="111100"/>
              </a:lnSpc>
              <a:spcBef>
                <a:spcPts val="5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chapa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1,5mm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grosor,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lacada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blanco.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Tapa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blanco.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Pictogramas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disponibles: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*indicar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opción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hacer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el</a:t>
            </a:r>
            <a:r>
              <a:rPr sz="1200" b="0" spc="-1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pedido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900" y="4871694"/>
            <a:ext cx="3102964" cy="98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1099" y="6047866"/>
            <a:ext cx="80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Mascarillas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146" y="6047866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spc="-10" dirty="0">
                <a:solidFill>
                  <a:srgbClr val="231F20"/>
                </a:solidFill>
                <a:latin typeface="GT America Thin"/>
                <a:cs typeface="GT America Thin"/>
              </a:rPr>
              <a:t>at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197" y="6047866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Gua</a:t>
            </a: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nt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es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29380" y="2777854"/>
            <a:ext cx="3410910" cy="3264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7306" y="5253761"/>
            <a:ext cx="480698" cy="586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71898" y="6052223"/>
            <a:ext cx="503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B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asu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r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48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306914-111F-4B75-A358-78547BA0F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0711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45" dirty="0">
                <a:solidFill>
                  <a:srgbClr val="231F20"/>
                </a:solidFill>
              </a:rPr>
              <a:t>Papelera </a:t>
            </a:r>
            <a:r>
              <a:rPr sz="3500" spc="-170" dirty="0">
                <a:solidFill>
                  <a:srgbClr val="231F20"/>
                </a:solidFill>
              </a:rPr>
              <a:t>cilíndrica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24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pedal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298016"/>
            <a:ext cx="4057650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295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cilíndrica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blanca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pedal. Dispone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aro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inferior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PVC, la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cual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protege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base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evitar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dañar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superficie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sobre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que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se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ubique.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Fácil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vaciar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limpiar.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6504/40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236,00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Cubo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pedal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metálico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blanco</a:t>
            </a:r>
            <a:r>
              <a:rPr sz="1200" spc="22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32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75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/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6505/80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337,75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Cubo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pedal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metálico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blanco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42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73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/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80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"/>
              <a:cs typeface="GT America"/>
            </a:endParaRPr>
          </a:p>
          <a:p>
            <a:pPr marL="12700" marR="829944" algn="just">
              <a:lnSpc>
                <a:spcPct val="1111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chapa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metálica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1,5mm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grosor, lacada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 blanco. 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Tapa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 inox.  Metal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 algn="just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96554" y="3300279"/>
            <a:ext cx="1528347" cy="286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1388" y="3043605"/>
            <a:ext cx="1189070" cy="3106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49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3B59F8-2809-417C-A793-E2DE27606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4246" y="882002"/>
            <a:ext cx="2478628" cy="378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00" y="348932"/>
            <a:ext cx="40259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Mampara</a:t>
            </a:r>
            <a:r>
              <a:rPr sz="3500" spc="-220" dirty="0">
                <a:solidFill>
                  <a:srgbClr val="231F20"/>
                </a:solidFill>
              </a:rPr>
              <a:t> </a:t>
            </a:r>
            <a:r>
              <a:rPr sz="3500" spc="-155" dirty="0">
                <a:solidFill>
                  <a:srgbClr val="231F20"/>
                </a:solidFill>
              </a:rPr>
              <a:t>suspendida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60400" y="1217142"/>
            <a:ext cx="3753485" cy="301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EP/MS/120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98,00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 marR="252729">
              <a:lnSpc>
                <a:spcPts val="1300"/>
              </a:lnSpc>
              <a:spcBef>
                <a:spcPts val="9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suspendida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techo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120x100cm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0,8mm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  <a:spcBef>
                <a:spcPts val="114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EP/MS/100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65,00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 marR="345440">
              <a:lnSpc>
                <a:spcPts val="1300"/>
              </a:lnSpc>
              <a:spcBef>
                <a:spcPts val="9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suspendida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techo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100x70cm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0,7mm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 dirty="0">
              <a:latin typeface="GT America"/>
              <a:cs typeface="GT America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PVC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0,7mm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3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0,8mm.</a:t>
            </a:r>
            <a:endParaRPr sz="1200" dirty="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 dirty="0">
              <a:latin typeface="GT America Thin"/>
              <a:cs typeface="GT America Thin"/>
            </a:endParaRPr>
          </a:p>
          <a:p>
            <a:pPr marL="12700" marR="5080" algn="just">
              <a:lnSpc>
                <a:spcPts val="13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detergen- 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te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neutro,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pag.52).</a:t>
            </a:r>
            <a:endParaRPr sz="1200" dirty="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GT America Thin"/>
              <a:cs typeface="GT America Thin"/>
            </a:endParaRPr>
          </a:p>
          <a:p>
            <a:pPr marL="12700" marR="142875">
              <a:lnSpc>
                <a:spcPts val="1300"/>
              </a:lnSpc>
              <a:spcBef>
                <a:spcPts val="5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herrajes para fijación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techo,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Cables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acero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trenzado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suspensión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metros.</a:t>
            </a:r>
            <a:endParaRPr sz="1200" dirty="0">
              <a:latin typeface="GT America Thin"/>
              <a:cs typeface="GT America Thin"/>
            </a:endParaRPr>
          </a:p>
          <a:p>
            <a:pPr marL="12700" marR="194310">
              <a:lnSpc>
                <a:spcPts val="1300"/>
              </a:lnSpc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parte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superior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inferior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va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provista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dar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consistencia.</a:t>
            </a:r>
            <a:endParaRPr sz="1200" dirty="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 txBox="1"/>
          <p:nvPr/>
        </p:nvSpPr>
        <p:spPr>
          <a:xfrm rot="360000">
            <a:off x="8586968" y="1698921"/>
            <a:ext cx="4910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0" spc="-52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120 </a:t>
            </a:r>
            <a:r>
              <a:rPr sz="1350" b="0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350" b="0" spc="-232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9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</a:t>
            </a:r>
            <a:endParaRPr sz="900">
              <a:latin typeface="GT America Thin"/>
              <a:cs typeface="GT America Thin"/>
            </a:endParaRPr>
          </a:p>
        </p:txBody>
      </p:sp>
      <p:sp>
        <p:nvSpPr>
          <p:cNvPr id="6" name="object 6"/>
          <p:cNvSpPr txBox="1"/>
          <p:nvPr/>
        </p:nvSpPr>
        <p:spPr>
          <a:xfrm rot="360000">
            <a:off x="8586452" y="1843774"/>
            <a:ext cx="4472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0" spc="-44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100 </a:t>
            </a:r>
            <a:r>
              <a:rPr sz="9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900" b="0" spc="-1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9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70</a:t>
            </a:r>
            <a:endParaRPr sz="9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620" y="4686075"/>
            <a:ext cx="2470960" cy="2090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8301" y="4974005"/>
            <a:ext cx="1915553" cy="234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8301" y="5208301"/>
            <a:ext cx="278574" cy="468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6317" y="5208301"/>
            <a:ext cx="1637537" cy="234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0519" y="5442597"/>
            <a:ext cx="6060" cy="234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3855" y="5208301"/>
            <a:ext cx="328404" cy="4685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6576" y="5676893"/>
            <a:ext cx="327278" cy="4685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3855" y="5676893"/>
            <a:ext cx="328404" cy="468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8301" y="5676893"/>
            <a:ext cx="278574" cy="11622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6576" y="6145485"/>
            <a:ext cx="327278" cy="468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3855" y="6145485"/>
            <a:ext cx="328404" cy="468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6317" y="6614077"/>
            <a:ext cx="1965942" cy="2251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363124" y="161884"/>
            <a:ext cx="299720" cy="29984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SUSPENDIDAS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58354" y="4980355"/>
            <a:ext cx="1397500" cy="12526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8354" y="4980355"/>
            <a:ext cx="1507490" cy="1374775"/>
          </a:xfrm>
          <a:custGeom>
            <a:avLst/>
            <a:gdLst/>
            <a:ahLst/>
            <a:cxnLst/>
            <a:rect l="l" t="t" r="r" b="b"/>
            <a:pathLst>
              <a:path w="1507490" h="1374775">
                <a:moveTo>
                  <a:pt x="0" y="1374254"/>
                </a:moveTo>
                <a:lnTo>
                  <a:pt x="1507426" y="1374254"/>
                </a:lnTo>
                <a:lnTo>
                  <a:pt x="1507426" y="0"/>
                </a:lnTo>
                <a:lnTo>
                  <a:pt x="0" y="0"/>
                </a:lnTo>
                <a:lnTo>
                  <a:pt x="0" y="1374254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15603" y="4732769"/>
            <a:ext cx="110489" cy="192405"/>
          </a:xfrm>
          <a:custGeom>
            <a:avLst/>
            <a:gdLst/>
            <a:ahLst/>
            <a:cxnLst/>
            <a:rect l="l" t="t" r="r" b="b"/>
            <a:pathLst>
              <a:path w="110490" h="192404">
                <a:moveTo>
                  <a:pt x="0" y="192036"/>
                </a:moveTo>
                <a:lnTo>
                  <a:pt x="110134" y="0"/>
                </a:lnTo>
              </a:path>
            </a:pathLst>
          </a:custGeom>
          <a:ln w="6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90114" y="4680013"/>
            <a:ext cx="66040" cy="85090"/>
          </a:xfrm>
          <a:custGeom>
            <a:avLst/>
            <a:gdLst/>
            <a:ahLst/>
            <a:cxnLst/>
            <a:rect l="l" t="t" r="r" b="b"/>
            <a:pathLst>
              <a:path w="66040" h="85089">
                <a:moveTo>
                  <a:pt x="65887" y="0"/>
                </a:moveTo>
                <a:lnTo>
                  <a:pt x="0" y="55613"/>
                </a:lnTo>
                <a:lnTo>
                  <a:pt x="51155" y="84962"/>
                </a:lnTo>
                <a:lnTo>
                  <a:pt x="658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7890" y="7235721"/>
            <a:ext cx="16383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5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D394BC2-EC95-468E-9364-17D36197C1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4590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0" dirty="0">
                <a:solidFill>
                  <a:srgbClr val="231F20"/>
                </a:solidFill>
              </a:rPr>
              <a:t>Contenedor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30" dirty="0">
                <a:solidFill>
                  <a:srgbClr val="231F20"/>
                </a:solidFill>
              </a:rPr>
              <a:t>pedal</a:t>
            </a:r>
            <a:r>
              <a:rPr sz="3500" spc="-340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plástico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259916"/>
            <a:ext cx="405765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Contenedor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reciclaje,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rectangular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pedal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fabricado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color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blanco, fácil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vaciar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204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limpiar.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6300/60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81,00</a:t>
            </a:r>
            <a:r>
              <a:rPr sz="1200" spc="-114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49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38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70cm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60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6410/80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92,00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Contenedor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49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41,5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73,5cm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80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*Incorpora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ruedas </a:t>
            </a: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mejor</a:t>
            </a:r>
            <a:r>
              <a:rPr sz="1200" b="0" spc="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GT America Thin"/>
                <a:cs typeface="GT America Thin"/>
              </a:rPr>
              <a:t>movilidad.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0983" y="2808008"/>
            <a:ext cx="1807425" cy="298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0007" y="2655379"/>
            <a:ext cx="2180780" cy="313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50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AE56158-99AF-491D-B86D-B36B368F8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8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3124" y="384832"/>
            <a:ext cx="299720" cy="296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PAPELERAS </a:t>
            </a:r>
            <a:r>
              <a:rPr sz="1800" spc="40" dirty="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sz="1800" spc="-3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"/>
                <a:cs typeface="Lucida Sans"/>
              </a:rPr>
              <a:t>RECICLAJE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5278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45" dirty="0">
                <a:solidFill>
                  <a:srgbClr val="231F20"/>
                </a:solidFill>
              </a:rPr>
              <a:t>Papelera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55" dirty="0">
                <a:solidFill>
                  <a:srgbClr val="231F20"/>
                </a:solidFill>
              </a:rPr>
              <a:t>reciclaje </a:t>
            </a:r>
            <a:r>
              <a:rPr sz="3500" dirty="0">
                <a:solidFill>
                  <a:srgbClr val="231F20"/>
                </a:solidFill>
              </a:rPr>
              <a:t>a</a:t>
            </a:r>
            <a:r>
              <a:rPr sz="3500" spc="-385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pedal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300" y="1272616"/>
            <a:ext cx="4291965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Papelera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reciclaje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efecto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inox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apertura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mediante  accionamiento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pedal.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6274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0" dirty="0">
                <a:solidFill>
                  <a:srgbClr val="EF843D"/>
                </a:solidFill>
                <a:latin typeface="GT America"/>
                <a:cs typeface="GT America"/>
              </a:rPr>
              <a:t>67,55</a:t>
            </a:r>
            <a:r>
              <a:rPr sz="1200" spc="-11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933450">
              <a:lnSpc>
                <a:spcPct val="11110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Papelera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plástico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efecto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Inox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22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pedal 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34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29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GT America"/>
                <a:cs typeface="GT America"/>
              </a:rPr>
              <a:t>43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20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6544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71,70</a:t>
            </a:r>
            <a:r>
              <a:rPr sz="1200" spc="-14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Papelera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reciclaje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plástico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efecto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Inox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pedal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(dos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residuos) 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26,5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GT America"/>
                <a:cs typeface="GT America"/>
              </a:rPr>
              <a:t>36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45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cm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25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litros.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húmedo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neutro  tipo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paño</a:t>
            </a:r>
            <a:r>
              <a:rPr sz="1200" b="0" spc="-17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62459" y="4182708"/>
            <a:ext cx="1463243" cy="2270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5617" y="4104011"/>
            <a:ext cx="1802079" cy="2367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2021" y="1510728"/>
            <a:ext cx="1619999" cy="16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51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92C873F-87CE-41B0-84FE-81CB504AB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76649" y="264045"/>
            <a:ext cx="299720" cy="14897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SORI</a:t>
            </a:r>
            <a:r>
              <a:rPr sz="1800" spc="-15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642874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40" dirty="0">
                <a:solidFill>
                  <a:srgbClr val="231F20"/>
                </a:solidFill>
              </a:rPr>
              <a:t>Spray </a:t>
            </a:r>
            <a:r>
              <a:rPr sz="3500" spc="-85" dirty="0">
                <a:solidFill>
                  <a:srgbClr val="231F20"/>
                </a:solidFill>
              </a:rPr>
              <a:t>de </a:t>
            </a:r>
            <a:r>
              <a:rPr sz="3500" spc="-160" dirty="0">
                <a:solidFill>
                  <a:srgbClr val="231F20"/>
                </a:solidFill>
              </a:rPr>
              <a:t>limpieza </a:t>
            </a:r>
            <a:r>
              <a:rPr sz="3500" dirty="0">
                <a:solidFill>
                  <a:srgbClr val="231F20"/>
                </a:solidFill>
              </a:rPr>
              <a:t>y </a:t>
            </a:r>
            <a:r>
              <a:rPr sz="3500" spc="-160" dirty="0">
                <a:solidFill>
                  <a:srgbClr val="231F20"/>
                </a:solidFill>
              </a:rPr>
              <a:t>desinfectante</a:t>
            </a:r>
            <a:r>
              <a:rPr sz="3500" spc="-575" dirty="0">
                <a:solidFill>
                  <a:srgbClr val="231F20"/>
                </a:solidFill>
              </a:rPr>
              <a:t> </a:t>
            </a:r>
            <a:r>
              <a:rPr sz="3500" dirty="0">
                <a:solidFill>
                  <a:srgbClr val="231F20"/>
                </a:solidFill>
              </a:rPr>
              <a:t>/  </a:t>
            </a:r>
            <a:r>
              <a:rPr sz="3500" spc="-95" dirty="0">
                <a:solidFill>
                  <a:srgbClr val="231F20"/>
                </a:solidFill>
              </a:rPr>
              <a:t>Gel </a:t>
            </a:r>
            <a:r>
              <a:rPr sz="3500" spc="-85" dirty="0">
                <a:solidFill>
                  <a:srgbClr val="231F20"/>
                </a:solidFill>
              </a:rPr>
              <a:t>de</a:t>
            </a:r>
            <a:r>
              <a:rPr sz="3500" spc="-260" dirty="0">
                <a:solidFill>
                  <a:srgbClr val="231F20"/>
                </a:solidFill>
              </a:rPr>
              <a:t> </a:t>
            </a:r>
            <a:r>
              <a:rPr sz="3500" spc="-130" dirty="0">
                <a:solidFill>
                  <a:srgbClr val="231F20"/>
                </a:solidFill>
              </a:rPr>
              <a:t>manos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53299" y="1729816"/>
            <a:ext cx="4057015" cy="5349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Sprays para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limpieza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desinfección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todo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superficies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especial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mamparas protectoras,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sobremesa.</a:t>
            </a:r>
            <a:endParaRPr sz="1200" dirty="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Gel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manos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180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ml,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500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ml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5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litros.</a:t>
            </a:r>
            <a:endParaRPr sz="1200" dirty="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EP/MFM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15,00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Multifoam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espuma</a:t>
            </a:r>
            <a:r>
              <a:rPr sz="1200" spc="-8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500ml.</a:t>
            </a:r>
            <a:endParaRPr sz="1200" dirty="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EP/HDS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18,00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Desinfectante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superficies</a:t>
            </a:r>
            <a:r>
              <a:rPr sz="1200" spc="16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500ml.</a:t>
            </a:r>
            <a:endParaRPr sz="1200" dirty="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GT America"/>
              <a:cs typeface="GT America"/>
            </a:endParaRPr>
          </a:p>
          <a:p>
            <a:pPr marL="12700" marR="5080">
              <a:lnSpc>
                <a:spcPct val="111100"/>
              </a:lnSpc>
            </a:pP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Modo</a:t>
            </a:r>
            <a:r>
              <a:rPr sz="1200" spc="-8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8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empleo: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Pulverizar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sobre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superficie,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</a:t>
            </a:r>
            <a:r>
              <a:rPr sz="1200" b="0" spc="-8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</a:t>
            </a:r>
            <a:r>
              <a:rPr sz="1200" b="0" spc="-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 paño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seco.</a:t>
            </a:r>
            <a:endParaRPr sz="1200" dirty="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</a:pPr>
            <a:endParaRPr sz="1400" dirty="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EP/GEL/5L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93,00</a:t>
            </a:r>
            <a:r>
              <a:rPr sz="1200" spc="-15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Gel de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manos garrafa</a:t>
            </a:r>
            <a:r>
              <a:rPr sz="1200" spc="-204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5L.</a:t>
            </a:r>
            <a:endParaRPr sz="1200" dirty="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EP/GEL/05L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20,70</a:t>
            </a:r>
            <a:r>
              <a:rPr sz="1200" spc="-10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del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manos</a:t>
            </a:r>
            <a:r>
              <a:rPr sz="1200" spc="-13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500ml.</a:t>
            </a:r>
            <a:endParaRPr sz="1200" dirty="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EP/GEL/018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9,15</a:t>
            </a:r>
            <a:r>
              <a:rPr sz="1200" spc="-10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 dirty="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Botella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15" dirty="0">
                <a:solidFill>
                  <a:srgbClr val="231F20"/>
                </a:solidFill>
                <a:latin typeface="GT America"/>
                <a:cs typeface="GT America"/>
              </a:rPr>
              <a:t>gel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180ml cierre</a:t>
            </a:r>
            <a:r>
              <a:rPr sz="1200" spc="-21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click.</a:t>
            </a:r>
            <a:endParaRPr lang="es-ES" sz="1200" spc="-40" dirty="0">
              <a:solidFill>
                <a:srgbClr val="231F20"/>
              </a:solidFill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lang="es-ES" sz="1200" spc="-40" dirty="0">
              <a:solidFill>
                <a:srgbClr val="231F20"/>
              </a:solidFill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s-ES" sz="1200" spc="-40" dirty="0">
                <a:solidFill>
                  <a:srgbClr val="231F20"/>
                </a:solidFill>
                <a:latin typeface="GT America"/>
                <a:cs typeface="GT America"/>
              </a:rPr>
              <a:t>GEL HIGIENIZANTE SUPERHIDRATANTE: </a:t>
            </a:r>
            <a:r>
              <a:rPr lang="es-ES" sz="1200" spc="-40" dirty="0">
                <a:solidFill>
                  <a:schemeClr val="accent6"/>
                </a:solidFill>
                <a:latin typeface="GT America"/>
                <a:cs typeface="GT America"/>
              </a:rPr>
              <a:t>PVR :50€ garrafa de 5l.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s-ES" sz="1200" spc="-40" dirty="0">
                <a:solidFill>
                  <a:srgbClr val="231F20"/>
                </a:solidFill>
                <a:latin typeface="GT America"/>
                <a:cs typeface="GT America"/>
              </a:rPr>
              <a:t>Caja de 4 garrafas : </a:t>
            </a:r>
            <a:r>
              <a:rPr lang="es-ES" sz="1200" spc="-40" dirty="0">
                <a:solidFill>
                  <a:schemeClr val="accent6"/>
                </a:solidFill>
                <a:latin typeface="GT America"/>
                <a:cs typeface="GT America"/>
              </a:rPr>
              <a:t>PVR: 166€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lang="es-ES" sz="1200" spc="-40" dirty="0">
              <a:solidFill>
                <a:schemeClr val="accent6"/>
              </a:solidFill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s-ES" sz="1200" spc="-40" dirty="0">
                <a:latin typeface="GT America"/>
                <a:cs typeface="GT America"/>
              </a:rPr>
              <a:t>LOTE DE 100 MASCARILLAS QUIRURJICAS DE TELA </a:t>
            </a:r>
            <a:r>
              <a:rPr lang="es-ES" sz="1200" spc="-40" dirty="0">
                <a:solidFill>
                  <a:schemeClr val="accent6"/>
                </a:solidFill>
                <a:latin typeface="GT America"/>
                <a:cs typeface="GT America"/>
              </a:rPr>
              <a:t>PVR: 66,10</a:t>
            </a:r>
            <a:endParaRPr sz="1200" dirty="0">
              <a:solidFill>
                <a:schemeClr val="accent6"/>
              </a:solidFill>
              <a:latin typeface="GT America"/>
              <a:cs typeface="GT Amer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63956" y="1124496"/>
            <a:ext cx="696042" cy="2829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14994" y="1245434"/>
            <a:ext cx="768007" cy="2712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7990" y="4397718"/>
            <a:ext cx="634898" cy="2406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6134" y="4221632"/>
            <a:ext cx="1332504" cy="1850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0314" y="4199407"/>
            <a:ext cx="507333" cy="2033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52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EA4A660-3392-4F59-A49C-7804E6852E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  <p:pic>
        <p:nvPicPr>
          <p:cNvPr id="1026" name="Picture 2" descr="https://metacrilato-proteccion-mb3d.com/wp-content/uploads/2020/05/IMG_20200507_123255-300x300.jpg">
            <a:extLst>
              <a:ext uri="{FF2B5EF4-FFF2-40B4-BE49-F238E27FC236}">
                <a16:creationId xmlns:a16="http://schemas.microsoft.com/office/drawing/2014/main" id="{0FAEA6E9-C925-4578-80F8-409B7D5D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13" y="2223994"/>
            <a:ext cx="1575465" cy="15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L-HIGIENIZANTE MB HIGIEN">
            <a:extLst>
              <a:ext uri="{FF2B5EF4-FFF2-40B4-BE49-F238E27FC236}">
                <a16:creationId xmlns:a16="http://schemas.microsoft.com/office/drawing/2014/main" id="{F4A16580-1ACF-42CB-AFB0-9FCA72CC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64" y="4576959"/>
            <a:ext cx="1779037" cy="17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985D12-1EBC-4AF9-A800-F81C9F135840}"/>
              </a:ext>
            </a:extLst>
          </p:cNvPr>
          <p:cNvSpPr txBox="1"/>
          <p:nvPr/>
        </p:nvSpPr>
        <p:spPr>
          <a:xfrm>
            <a:off x="6721009" y="4314576"/>
            <a:ext cx="14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OFERTA!!!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2984500" y="1343025"/>
            <a:ext cx="4482515" cy="458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0114" y="7235721"/>
            <a:ext cx="259079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53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900" y="2028825"/>
            <a:ext cx="2565134" cy="510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JAZZ SOLUTIONS S.L.U.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 err="1">
                <a:latin typeface="Lucida Sans"/>
                <a:cs typeface="Lucida Sans"/>
              </a:rPr>
              <a:t>Durangoko</a:t>
            </a:r>
            <a:r>
              <a:rPr lang="es-ES" sz="1600" dirty="0">
                <a:latin typeface="Lucida Sans"/>
                <a:cs typeface="Lucida Sans"/>
              </a:rPr>
              <a:t> </a:t>
            </a:r>
            <a:r>
              <a:rPr lang="es-ES" sz="1600" dirty="0" err="1">
                <a:latin typeface="Lucida Sans"/>
                <a:cs typeface="Lucida Sans"/>
              </a:rPr>
              <a:t>plateruen</a:t>
            </a:r>
            <a:r>
              <a:rPr lang="es-ES" sz="1600" dirty="0">
                <a:latin typeface="Lucida Sans"/>
                <a:cs typeface="Lucida Sans"/>
              </a:rPr>
              <a:t> plaza 12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48200 </a:t>
            </a:r>
            <a:r>
              <a:rPr lang="es-ES" sz="1600" dirty="0" err="1">
                <a:latin typeface="Lucida Sans"/>
                <a:cs typeface="Lucida Sans"/>
              </a:rPr>
              <a:t>Druango</a:t>
            </a:r>
            <a:r>
              <a:rPr lang="es-ES" sz="1600" dirty="0">
                <a:latin typeface="Lucida Sans"/>
                <a:cs typeface="Lucida Sans"/>
              </a:rPr>
              <a:t> -  Bizkaia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  <a:hlinkClick r:id="rId2"/>
              </a:rPr>
              <a:t>www.jazzsolultions.es</a:t>
            </a: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  <a:hlinkClick r:id="rId3"/>
              </a:rPr>
              <a:t>info@jazzsolutions.es</a:t>
            </a: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94 621 59 64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609 136 758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CONSULTAR COSTES DE PORTES Y TIEMPOS DE ENTREGA</a:t>
            </a: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endParaRPr lang="es-ES" sz="1600" dirty="0">
              <a:latin typeface="Lucida Sans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Lucida Sans"/>
                <a:cs typeface="Lucida Sans"/>
              </a:rPr>
              <a:t>LOS PRECIOS DE CATALOGO SON PRECIOS RECOMENDADOS POR EL FABRICANTE SIN 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572B3-6069-4E0E-9005-CBBBB0BF5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64" y="581025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348932"/>
            <a:ext cx="48006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231F20"/>
                </a:solidFill>
              </a:rPr>
              <a:t>Mampara suspendida</a:t>
            </a:r>
            <a:r>
              <a:rPr sz="3500" spc="-245" dirty="0">
                <a:solidFill>
                  <a:srgbClr val="231F20"/>
                </a:solidFill>
              </a:rPr>
              <a:t> </a:t>
            </a:r>
            <a:r>
              <a:rPr sz="3500" spc="-200" dirty="0">
                <a:solidFill>
                  <a:srgbClr val="231F20"/>
                </a:solidFill>
              </a:rPr>
              <a:t>Top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0400" y="1483842"/>
            <a:ext cx="3852545" cy="284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EP/MST/150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109,90</a:t>
            </a:r>
            <a:r>
              <a:rPr sz="1200" spc="-8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433070">
              <a:lnSpc>
                <a:spcPts val="1300"/>
              </a:lnSpc>
              <a:spcBef>
                <a:spcPts val="9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suspendida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Top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techo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150x100cm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1mm 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  <a:spcBef>
                <a:spcPts val="114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EP/MST/120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96,10</a:t>
            </a:r>
            <a:r>
              <a:rPr sz="1200" spc="-8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 marR="389890">
              <a:lnSpc>
                <a:spcPts val="1300"/>
              </a:lnSpc>
              <a:spcBef>
                <a:spcPts val="9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suspendida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GT America"/>
                <a:cs typeface="GT America"/>
              </a:rPr>
              <a:t>Top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techo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120x70cm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0,7mm 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</a:t>
            </a: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PVC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cristal 1mm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0,7mm.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GT America Thin"/>
              <a:cs typeface="GT America Thin"/>
            </a:endParaRPr>
          </a:p>
          <a:p>
            <a:pPr marL="12700" marR="5080">
              <a:lnSpc>
                <a:spcPts val="13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neutro,</a:t>
            </a:r>
            <a:r>
              <a:rPr sz="1200" b="0" spc="-1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9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pag.52).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GT America Thin"/>
              <a:cs typeface="GT America Thin"/>
            </a:endParaRPr>
          </a:p>
          <a:p>
            <a:pPr marL="12700" marR="241935">
              <a:lnSpc>
                <a:spcPts val="1300"/>
              </a:lnSpc>
              <a:spcBef>
                <a:spcPts val="5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herrajes para fijación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techo,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Cables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acero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trenzado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suspensión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</a:t>
            </a:r>
            <a:r>
              <a:rPr sz="1200" b="0" spc="-15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metros.</a:t>
            </a:r>
            <a:endParaRPr sz="1200">
              <a:latin typeface="GT America Thin"/>
              <a:cs typeface="GT America Thin"/>
            </a:endParaRPr>
          </a:p>
          <a:p>
            <a:pPr marL="12700" marR="294640">
              <a:lnSpc>
                <a:spcPts val="1300"/>
              </a:lnSpc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parte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superior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inferior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va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provista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perfil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aluminio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dar</a:t>
            </a:r>
            <a:r>
              <a:rPr sz="1200" b="0" spc="-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consistencia.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791" y="5038037"/>
            <a:ext cx="2597275" cy="1756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0442" y="5422373"/>
            <a:ext cx="2064324" cy="1382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161884"/>
            <a:ext cx="299720" cy="29984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SUSPENDIDAS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8405" y="1833893"/>
            <a:ext cx="2239317" cy="321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120000">
            <a:off x="8428311" y="2629920"/>
            <a:ext cx="49533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0" spc="-30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150 </a:t>
            </a:r>
            <a:r>
              <a:rPr sz="1350" b="0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1350" b="0" spc="-284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9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100</a:t>
            </a:r>
            <a:endParaRPr sz="900">
              <a:latin typeface="GT America Thin"/>
              <a:cs typeface="GT America Thin"/>
            </a:endParaRPr>
          </a:p>
        </p:txBody>
      </p:sp>
      <p:sp>
        <p:nvSpPr>
          <p:cNvPr id="10" name="object 10"/>
          <p:cNvSpPr txBox="1"/>
          <p:nvPr/>
        </p:nvSpPr>
        <p:spPr>
          <a:xfrm rot="120000">
            <a:off x="8462415" y="2769059"/>
            <a:ext cx="43563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0" spc="-52" baseline="3086" dirty="0">
                <a:solidFill>
                  <a:srgbClr val="231F20"/>
                </a:solidFill>
                <a:latin typeface="GT America Thin"/>
                <a:cs typeface="GT America Thin"/>
              </a:rPr>
              <a:t>120 </a:t>
            </a:r>
            <a:r>
              <a:rPr sz="900" b="0" dirty="0">
                <a:solidFill>
                  <a:srgbClr val="231F20"/>
                </a:solidFill>
                <a:latin typeface="GT America Thin"/>
                <a:cs typeface="GT America Thin"/>
              </a:rPr>
              <a:t>X</a:t>
            </a:r>
            <a:r>
              <a:rPr sz="900" b="0" spc="-1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9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70</a:t>
            </a:r>
            <a:endParaRPr sz="900">
              <a:latin typeface="GT America Thin"/>
              <a:cs typeface="GT America Thi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7350" y="5482437"/>
            <a:ext cx="1174407" cy="912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7350" y="5482450"/>
            <a:ext cx="1174750" cy="912494"/>
          </a:xfrm>
          <a:custGeom>
            <a:avLst/>
            <a:gdLst/>
            <a:ahLst/>
            <a:cxnLst/>
            <a:rect l="l" t="t" r="r" b="b"/>
            <a:pathLst>
              <a:path w="1174750" h="912495">
                <a:moveTo>
                  <a:pt x="0" y="0"/>
                </a:moveTo>
                <a:lnTo>
                  <a:pt x="1174407" y="0"/>
                </a:lnTo>
                <a:lnTo>
                  <a:pt x="1174407" y="912494"/>
                </a:lnTo>
                <a:lnTo>
                  <a:pt x="0" y="9124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92501" y="5081358"/>
            <a:ext cx="65405" cy="272415"/>
          </a:xfrm>
          <a:custGeom>
            <a:avLst/>
            <a:gdLst/>
            <a:ahLst/>
            <a:cxnLst/>
            <a:rect l="l" t="t" r="r" b="b"/>
            <a:pathLst>
              <a:path w="65404" h="272414">
                <a:moveTo>
                  <a:pt x="0" y="272046"/>
                </a:moveTo>
                <a:lnTo>
                  <a:pt x="65049" y="0"/>
                </a:lnTo>
              </a:path>
            </a:pathLst>
          </a:custGeom>
          <a:ln w="6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24175" y="5022202"/>
            <a:ext cx="57785" cy="85725"/>
          </a:xfrm>
          <a:custGeom>
            <a:avLst/>
            <a:gdLst/>
            <a:ahLst/>
            <a:cxnLst/>
            <a:rect l="l" t="t" r="r" b="b"/>
            <a:pathLst>
              <a:path w="57784" h="85725">
                <a:moveTo>
                  <a:pt x="47523" y="0"/>
                </a:moveTo>
                <a:lnTo>
                  <a:pt x="0" y="71945"/>
                </a:lnTo>
                <a:lnTo>
                  <a:pt x="57353" y="85661"/>
                </a:lnTo>
                <a:lnTo>
                  <a:pt x="475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1649" y="573360"/>
            <a:ext cx="1274660" cy="684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71649" y="573366"/>
            <a:ext cx="1497965" cy="807085"/>
          </a:xfrm>
          <a:custGeom>
            <a:avLst/>
            <a:gdLst/>
            <a:ahLst/>
            <a:cxnLst/>
            <a:rect l="l" t="t" r="r" b="b"/>
            <a:pathLst>
              <a:path w="1497965" h="807085">
                <a:moveTo>
                  <a:pt x="0" y="806843"/>
                </a:moveTo>
                <a:lnTo>
                  <a:pt x="1497596" y="806843"/>
                </a:lnTo>
                <a:lnTo>
                  <a:pt x="1497596" y="0"/>
                </a:lnTo>
                <a:lnTo>
                  <a:pt x="0" y="0"/>
                </a:lnTo>
                <a:lnTo>
                  <a:pt x="0" y="806843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58504" y="1440002"/>
            <a:ext cx="513715" cy="278130"/>
          </a:xfrm>
          <a:custGeom>
            <a:avLst/>
            <a:gdLst/>
            <a:ahLst/>
            <a:cxnLst/>
            <a:rect l="l" t="t" r="r" b="b"/>
            <a:pathLst>
              <a:path w="513715" h="278130">
                <a:moveTo>
                  <a:pt x="513499" y="0"/>
                </a:moveTo>
                <a:lnTo>
                  <a:pt x="0" y="277710"/>
                </a:lnTo>
              </a:path>
            </a:pathLst>
          </a:custGeom>
          <a:ln w="6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04999" y="1682178"/>
            <a:ext cx="85725" cy="64769"/>
          </a:xfrm>
          <a:custGeom>
            <a:avLst/>
            <a:gdLst/>
            <a:ahLst/>
            <a:cxnLst/>
            <a:rect l="l" t="t" r="r" b="b"/>
            <a:pathLst>
              <a:path w="85725" h="64769">
                <a:moveTo>
                  <a:pt x="57251" y="0"/>
                </a:moveTo>
                <a:lnTo>
                  <a:pt x="0" y="64477"/>
                </a:lnTo>
                <a:lnTo>
                  <a:pt x="85305" y="51866"/>
                </a:lnTo>
                <a:lnTo>
                  <a:pt x="572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4600" y="807910"/>
            <a:ext cx="969251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4600" y="807910"/>
            <a:ext cx="969644" cy="963294"/>
          </a:xfrm>
          <a:custGeom>
            <a:avLst/>
            <a:gdLst/>
            <a:ahLst/>
            <a:cxnLst/>
            <a:rect l="l" t="t" r="r" b="b"/>
            <a:pathLst>
              <a:path w="969645" h="963294">
                <a:moveTo>
                  <a:pt x="0" y="963168"/>
                </a:moveTo>
                <a:lnTo>
                  <a:pt x="969263" y="963168"/>
                </a:lnTo>
                <a:lnTo>
                  <a:pt x="969263" y="0"/>
                </a:lnTo>
                <a:lnTo>
                  <a:pt x="0" y="0"/>
                </a:lnTo>
                <a:lnTo>
                  <a:pt x="0" y="963168"/>
                </a:lnTo>
                <a:close/>
              </a:path>
            </a:pathLst>
          </a:custGeom>
          <a:ln w="12700">
            <a:solidFill>
              <a:srgbClr val="7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8898" y="1841309"/>
            <a:ext cx="288290" cy="463550"/>
          </a:xfrm>
          <a:custGeom>
            <a:avLst/>
            <a:gdLst/>
            <a:ahLst/>
            <a:cxnLst/>
            <a:rect l="l" t="t" r="r" b="b"/>
            <a:pathLst>
              <a:path w="288290" h="463550">
                <a:moveTo>
                  <a:pt x="0" y="0"/>
                </a:moveTo>
                <a:lnTo>
                  <a:pt x="288264" y="463156"/>
                </a:lnTo>
              </a:path>
            </a:pathLst>
          </a:custGeom>
          <a:ln w="6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1450" y="2271725"/>
            <a:ext cx="67945" cy="84455"/>
          </a:xfrm>
          <a:custGeom>
            <a:avLst/>
            <a:gdLst/>
            <a:ahLst/>
            <a:cxnLst/>
            <a:rect l="l" t="t" r="r" b="b"/>
            <a:pathLst>
              <a:path w="67945" h="84455">
                <a:moveTo>
                  <a:pt x="50063" y="0"/>
                </a:moveTo>
                <a:lnTo>
                  <a:pt x="0" y="31165"/>
                </a:lnTo>
                <a:lnTo>
                  <a:pt x="67843" y="84378"/>
                </a:lnTo>
                <a:lnTo>
                  <a:pt x="500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7890" y="7235721"/>
            <a:ext cx="16383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6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9BF9D2A-27D6-4BD0-9236-37DE57569D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348932"/>
            <a:ext cx="4025900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</a:t>
            </a:r>
            <a:r>
              <a:rPr sz="3500" spc="-225" dirty="0">
                <a:solidFill>
                  <a:srgbClr val="231F20"/>
                </a:solidFill>
              </a:rPr>
              <a:t> </a:t>
            </a:r>
            <a:r>
              <a:rPr sz="3500" spc="-155" dirty="0">
                <a:solidFill>
                  <a:srgbClr val="231F20"/>
                </a:solidFill>
              </a:rPr>
              <a:t>suspendida  </a:t>
            </a:r>
            <a:r>
              <a:rPr sz="3500" spc="-170" dirty="0">
                <a:solidFill>
                  <a:srgbClr val="231F20"/>
                </a:solidFill>
              </a:rPr>
              <a:t>enrollable</a:t>
            </a:r>
            <a:r>
              <a:rPr sz="3500" spc="-185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eléctrica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660400" y="1661642"/>
            <a:ext cx="4008754" cy="38404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eléctrica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 enrollable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suspendida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r>
              <a:rPr sz="1200" b="0" spc="-13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techo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accionada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mediante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mando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distancia</a:t>
            </a:r>
            <a:r>
              <a:rPr sz="1200" b="0" spc="-1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incluido.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ts val="121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Funciona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batería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3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litio.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ts val="1370"/>
              </a:lnSpc>
            </a:pP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No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precisa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instalación</a:t>
            </a:r>
            <a:r>
              <a:rPr sz="1200" spc="-114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eléctrica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.</a:t>
            </a:r>
            <a:endParaRPr sz="1200">
              <a:latin typeface="GT America Thin"/>
              <a:cs typeface="GT America Thin"/>
            </a:endParaRPr>
          </a:p>
          <a:p>
            <a:pPr marL="12700">
              <a:lnSpc>
                <a:spcPts val="1370"/>
              </a:lnSpc>
              <a:spcBef>
                <a:spcPts val="11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EP/MEE/150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425,00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eléctrica suspendida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150x200cm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2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1mm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  <a:spcBef>
                <a:spcPts val="1160"/>
              </a:spcBef>
            </a:pPr>
            <a:r>
              <a:rPr sz="1200" spc="-65" dirty="0">
                <a:solidFill>
                  <a:srgbClr val="231F20"/>
                </a:solidFill>
                <a:latin typeface="GT America"/>
                <a:cs typeface="GT America"/>
              </a:rPr>
              <a:t>EP/MEE/120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35" dirty="0">
                <a:solidFill>
                  <a:srgbClr val="EF843D"/>
                </a:solidFill>
                <a:latin typeface="GT America"/>
                <a:cs typeface="GT America"/>
              </a:rPr>
              <a:t>399,30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eléctrica suspendida </a:t>
            </a: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120x200cm </a:t>
            </a:r>
            <a:r>
              <a:rPr sz="1200" dirty="0">
                <a:solidFill>
                  <a:srgbClr val="231F20"/>
                </a:solidFill>
                <a:latin typeface="GT America"/>
                <a:cs typeface="GT America"/>
              </a:rPr>
              <a:t>x</a:t>
            </a:r>
            <a:r>
              <a:rPr sz="1200" spc="-22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1mm </a:t>
            </a:r>
            <a:r>
              <a:rPr sz="1200" spc="-25" dirty="0">
                <a:solidFill>
                  <a:srgbClr val="231F20"/>
                </a:solidFill>
                <a:latin typeface="GT America"/>
                <a:cs typeface="GT America"/>
              </a:rPr>
              <a:t>de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grosor.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  <a:spcBef>
                <a:spcPts val="1160"/>
              </a:spcBef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EP/MEE/CAR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0" dirty="0">
                <a:solidFill>
                  <a:srgbClr val="EF843D"/>
                </a:solidFill>
                <a:latin typeface="GT America"/>
                <a:cs typeface="GT America"/>
              </a:rPr>
              <a:t>42,00</a:t>
            </a:r>
            <a:r>
              <a:rPr sz="1200" spc="-9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ts val="1370"/>
              </a:lnSpc>
            </a:pPr>
            <a:r>
              <a:rPr sz="1200" spc="-35" dirty="0">
                <a:solidFill>
                  <a:srgbClr val="231F20"/>
                </a:solidFill>
                <a:latin typeface="GT America"/>
                <a:cs typeface="GT America"/>
              </a:rPr>
              <a:t>Cargador para </a:t>
            </a: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eléctrica</a:t>
            </a:r>
            <a:r>
              <a:rPr sz="1200" spc="-1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enrollable.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Plástico Poliéster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transparente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11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1mm.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GT America Thin"/>
              <a:cs typeface="GT America Thin"/>
            </a:endParaRPr>
          </a:p>
          <a:p>
            <a:pPr marL="12700" marR="150495">
              <a:lnSpc>
                <a:spcPts val="13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 neutro,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 marL="95250" indent="-83185">
              <a:lnSpc>
                <a:spcPts val="1370"/>
              </a:lnSpc>
              <a:spcBef>
                <a:spcPts val="1140"/>
              </a:spcBef>
              <a:buChar char="*"/>
              <a:tabLst>
                <a:tab pos="95885" algn="l"/>
              </a:tabLst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mando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</a:t>
            </a:r>
            <a:r>
              <a:rPr sz="1200" b="0" spc="-10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distancia.</a:t>
            </a:r>
            <a:endParaRPr sz="1200">
              <a:latin typeface="GT America Thin"/>
              <a:cs typeface="GT America Thin"/>
            </a:endParaRPr>
          </a:p>
          <a:p>
            <a:pPr marL="95250" indent="-83185">
              <a:lnSpc>
                <a:spcPts val="1300"/>
              </a:lnSpc>
              <a:buChar char="*"/>
              <a:tabLst>
                <a:tab pos="95885" algn="l"/>
              </a:tabLst>
            </a:pP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Cargador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batería opcional.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Ref.</a:t>
            </a:r>
            <a:r>
              <a:rPr sz="1200" b="0" spc="-1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70" dirty="0">
                <a:solidFill>
                  <a:srgbClr val="231F20"/>
                </a:solidFill>
                <a:latin typeface="GT America Thin"/>
                <a:cs typeface="GT America Thin"/>
              </a:rPr>
              <a:t>EP/MEE/CAR.</a:t>
            </a:r>
            <a:endParaRPr sz="1200">
              <a:latin typeface="GT America Thin"/>
              <a:cs typeface="GT America Thin"/>
            </a:endParaRPr>
          </a:p>
          <a:p>
            <a:pPr marL="12700" marR="7620">
              <a:lnSpc>
                <a:spcPts val="1300"/>
              </a:lnSpc>
              <a:spcBef>
                <a:spcPts val="90"/>
              </a:spcBef>
              <a:buChar char="*"/>
              <a:tabLst>
                <a:tab pos="95885" algn="l"/>
              </a:tabLst>
            </a:pPr>
            <a:r>
              <a:rPr sz="1200" b="0" spc="-15" dirty="0">
                <a:solidFill>
                  <a:srgbClr val="231F20"/>
                </a:solidFill>
                <a:latin typeface="GT America Thin"/>
                <a:cs typeface="GT America Thin"/>
              </a:rPr>
              <a:t>La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tiene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una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medida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máxima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caída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2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metros,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pudiéndola ajustar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la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altura</a:t>
            </a:r>
            <a:r>
              <a:rPr sz="1200" b="0" spc="-19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deseada.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C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63124" y="161884"/>
            <a:ext cx="299720" cy="29984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Lucida Sans"/>
                <a:cs typeface="Lucida Sans"/>
              </a:rPr>
              <a:t>SUSPENDIDAS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8538" y="1415732"/>
            <a:ext cx="3400703" cy="2592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7707" y="4082233"/>
            <a:ext cx="4388433" cy="631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890" y="7235721"/>
            <a:ext cx="163830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7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232361-F32B-4823-8A50-19CCCAC03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CA0FAA9-3E81-4FB4-87D7-838B31109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150" y="5022125"/>
            <a:ext cx="2893522" cy="22761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18FDE8B-9EB7-4F16-9BC7-18CF4D959889}"/>
              </a:ext>
            </a:extLst>
          </p:cNvPr>
          <p:cNvSpPr txBox="1"/>
          <p:nvPr/>
        </p:nvSpPr>
        <p:spPr>
          <a:xfrm>
            <a:off x="2109817" y="5718624"/>
            <a:ext cx="2798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AHORA TAMBIEN</a:t>
            </a:r>
          </a:p>
          <a:p>
            <a:r>
              <a:rPr lang="es-ES" b="1" i="1" dirty="0"/>
              <a:t>ENRROLLABLE MANUAL</a:t>
            </a:r>
          </a:p>
          <a:p>
            <a:r>
              <a:rPr lang="es-ES" b="1" i="1" dirty="0"/>
              <a:t>De 100cm de ancho y hasta</a:t>
            </a:r>
          </a:p>
          <a:p>
            <a:r>
              <a:rPr lang="es-ES" b="1" i="1" dirty="0"/>
              <a:t>300 cm de altura!!!</a:t>
            </a:r>
          </a:p>
          <a:p>
            <a:r>
              <a:rPr lang="es-ES" b="1" i="1" dirty="0"/>
              <a:t>Desde 100 €.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660" y="6972934"/>
            <a:ext cx="2192185" cy="38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002" cy="680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909" y="7238721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8</a:t>
            </a:r>
            <a:endParaRPr sz="1200">
              <a:latin typeface="GT America Light"/>
              <a:cs typeface="GT America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D252B5-2175-4B6F-B301-0FC99E917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99" y="348932"/>
            <a:ext cx="3785235" cy="1066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spc="-155" dirty="0">
                <a:solidFill>
                  <a:srgbClr val="231F20"/>
                </a:solidFill>
              </a:rPr>
              <a:t>Mampara</a:t>
            </a:r>
            <a:r>
              <a:rPr sz="3500" spc="-204" dirty="0">
                <a:solidFill>
                  <a:srgbClr val="231F20"/>
                </a:solidFill>
              </a:rPr>
              <a:t> </a:t>
            </a:r>
            <a:r>
              <a:rPr sz="3500" spc="-145" dirty="0">
                <a:solidFill>
                  <a:srgbClr val="231F20"/>
                </a:solidFill>
              </a:rPr>
              <a:t>mostrador  </a:t>
            </a:r>
            <a:r>
              <a:rPr sz="3500" spc="-100" dirty="0">
                <a:solidFill>
                  <a:srgbClr val="231F20"/>
                </a:solidFill>
              </a:rPr>
              <a:t>con</a:t>
            </a:r>
            <a:r>
              <a:rPr sz="3500" spc="-185" dirty="0">
                <a:solidFill>
                  <a:srgbClr val="231F20"/>
                </a:solidFill>
              </a:rPr>
              <a:t> </a:t>
            </a:r>
            <a:r>
              <a:rPr sz="3500" spc="-170" dirty="0">
                <a:solidFill>
                  <a:srgbClr val="231F20"/>
                </a:solidFill>
              </a:rPr>
              <a:t>ventanilla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6081572" y="1247428"/>
            <a:ext cx="3879062" cy="3306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300" y="1721713"/>
            <a:ext cx="4057650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4470">
              <a:lnSpc>
                <a:spcPct val="111100"/>
              </a:lnSpc>
              <a:spcBef>
                <a:spcPts val="100"/>
              </a:spcBef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Mampara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móvil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desmontable fabricada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PET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3mm. 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Dotada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pies,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ideal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ubicar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en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los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mostradores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tiendas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establecimientos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cara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al</a:t>
            </a:r>
            <a:r>
              <a:rPr sz="1200" b="0" spc="-18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público.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 Thin"/>
              <a:cs typeface="GT America Thin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EP/MMV/90/74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55" dirty="0">
                <a:solidFill>
                  <a:srgbClr val="EF843D"/>
                </a:solidFill>
                <a:latin typeface="GT America"/>
                <a:cs typeface="GT America"/>
              </a:rPr>
              <a:t>137,20</a:t>
            </a:r>
            <a:r>
              <a:rPr sz="1200" spc="-80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90x74</a:t>
            </a:r>
            <a:r>
              <a:rPr sz="1200" spc="-135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GT America"/>
                <a:cs typeface="GT America"/>
              </a:rPr>
              <a:t>EP/MMV/90/60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120,01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90x60</a:t>
            </a:r>
            <a:r>
              <a:rPr sz="1200" spc="-15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GT America"/>
                <a:cs typeface="GT America"/>
              </a:rPr>
              <a:t>EP/MMV/74/60 </a:t>
            </a:r>
            <a:r>
              <a:rPr sz="1200" spc="-30" dirty="0">
                <a:solidFill>
                  <a:srgbClr val="EF843D"/>
                </a:solidFill>
                <a:latin typeface="GT America"/>
                <a:cs typeface="GT America"/>
              </a:rPr>
              <a:t>PVR: </a:t>
            </a:r>
            <a:r>
              <a:rPr sz="1200" spc="-45" dirty="0">
                <a:solidFill>
                  <a:srgbClr val="EF843D"/>
                </a:solidFill>
                <a:latin typeface="GT America"/>
                <a:cs typeface="GT America"/>
              </a:rPr>
              <a:t>101,78</a:t>
            </a:r>
            <a:r>
              <a:rPr sz="1200" spc="-95" dirty="0">
                <a:solidFill>
                  <a:srgbClr val="EF843D"/>
                </a:solidFill>
                <a:latin typeface="GT America"/>
                <a:cs typeface="GT America"/>
              </a:rPr>
              <a:t> </a:t>
            </a:r>
            <a:r>
              <a:rPr sz="1200" dirty="0">
                <a:solidFill>
                  <a:srgbClr val="EF843D"/>
                </a:solidFill>
                <a:latin typeface="GT America"/>
                <a:cs typeface="GT America"/>
              </a:rPr>
              <a:t>€</a:t>
            </a:r>
            <a:endParaRPr sz="12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GT America"/>
                <a:cs typeface="GT America"/>
              </a:rPr>
              <a:t>Mampara mostrador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con </a:t>
            </a: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ventanilla </a:t>
            </a:r>
            <a:r>
              <a:rPr sz="1200" spc="-55" dirty="0">
                <a:solidFill>
                  <a:srgbClr val="231F20"/>
                </a:solidFill>
                <a:latin typeface="GT America"/>
                <a:cs typeface="GT America"/>
              </a:rPr>
              <a:t>74x60</a:t>
            </a:r>
            <a:r>
              <a:rPr sz="1200" spc="-150" dirty="0">
                <a:solidFill>
                  <a:srgbClr val="231F20"/>
                </a:solidFill>
                <a:latin typeface="GT America"/>
                <a:cs typeface="GT Americ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GT America"/>
                <a:cs typeface="GT America"/>
              </a:rPr>
              <a:t>cm.</a:t>
            </a:r>
            <a:endParaRPr sz="1200">
              <a:latin typeface="GT America"/>
              <a:cs typeface="GT America"/>
            </a:endParaRPr>
          </a:p>
          <a:p>
            <a:pPr>
              <a:lnSpc>
                <a:spcPct val="100000"/>
              </a:lnSpc>
            </a:pPr>
            <a:endParaRPr sz="1400">
              <a:latin typeface="GT America"/>
              <a:cs typeface="GT Americ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GT America"/>
                <a:cs typeface="GT America"/>
              </a:rPr>
              <a:t>Material: </a:t>
            </a:r>
            <a:r>
              <a:rPr sz="1200" b="0" spc="-20" dirty="0">
                <a:solidFill>
                  <a:srgbClr val="231F20"/>
                </a:solidFill>
                <a:latin typeface="GT America Thin"/>
                <a:cs typeface="GT America Thin"/>
              </a:rPr>
              <a:t>PET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Incoloro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100%</a:t>
            </a:r>
            <a:r>
              <a:rPr sz="1200" b="0" spc="-13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reciclable.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5080">
              <a:lnSpc>
                <a:spcPct val="111100"/>
              </a:lnSpc>
            </a:pPr>
            <a:r>
              <a:rPr sz="1200" spc="-50" dirty="0">
                <a:solidFill>
                  <a:srgbClr val="231F20"/>
                </a:solidFill>
                <a:latin typeface="GT America"/>
                <a:cs typeface="GT America"/>
              </a:rPr>
              <a:t>Mantenimiento: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Limpiar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con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paño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seco </a:t>
            </a:r>
            <a:r>
              <a:rPr sz="1200" b="0" dirty="0">
                <a:solidFill>
                  <a:srgbClr val="231F20"/>
                </a:solidFill>
                <a:latin typeface="GT America Thin"/>
                <a:cs typeface="GT America Thin"/>
              </a:rPr>
              <a:t>y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un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detergente neutro,  </a:t>
            </a:r>
            <a:r>
              <a:rPr sz="1200" b="0" spc="-50" dirty="0">
                <a:solidFill>
                  <a:srgbClr val="231F20"/>
                </a:solidFill>
                <a:latin typeface="GT America Thin"/>
                <a:cs typeface="GT America Thin"/>
              </a:rPr>
              <a:t>limpiacristales. Ref.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EP/MFM </a:t>
            </a:r>
            <a:r>
              <a:rPr sz="1200" b="0" spc="-75" dirty="0">
                <a:solidFill>
                  <a:srgbClr val="231F20"/>
                </a:solidFill>
                <a:latin typeface="GT America Thin"/>
                <a:cs typeface="GT America Thin"/>
              </a:rPr>
              <a:t>y/o 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EP/HDS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(ver</a:t>
            </a:r>
            <a:r>
              <a:rPr sz="1200" b="0" spc="-5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pag.52)</a:t>
            </a:r>
            <a:endParaRPr sz="1200">
              <a:latin typeface="GT America Thin"/>
              <a:cs typeface="GT America Thi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GT America Thin"/>
              <a:cs typeface="GT America Thin"/>
            </a:endParaRPr>
          </a:p>
          <a:p>
            <a:pPr marL="12700" marR="650240">
              <a:lnSpc>
                <a:spcPct val="111100"/>
              </a:lnSpc>
            </a:pP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Incluye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0" dirty="0">
                <a:solidFill>
                  <a:srgbClr val="231F20"/>
                </a:solidFill>
                <a:latin typeface="GT America Thin"/>
                <a:cs typeface="GT America Thin"/>
              </a:rPr>
              <a:t>dos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pies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soporte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3mm</a:t>
            </a:r>
            <a:r>
              <a:rPr sz="1200" b="0" spc="-60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GT America Thin"/>
                <a:cs typeface="GT America Thin"/>
              </a:rPr>
              <a:t>de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35" dirty="0">
                <a:solidFill>
                  <a:srgbClr val="231F20"/>
                </a:solidFill>
                <a:latin typeface="GT America Thin"/>
                <a:cs typeface="GT America Thin"/>
              </a:rPr>
              <a:t>espesor</a:t>
            </a:r>
            <a:r>
              <a:rPr sz="1200" b="0" spc="-65" dirty="0">
                <a:solidFill>
                  <a:srgbClr val="231F20"/>
                </a:solidFill>
                <a:latin typeface="GT America Thin"/>
                <a:cs typeface="GT America Thin"/>
              </a:rPr>
              <a:t> </a:t>
            </a:r>
            <a:r>
              <a:rPr sz="1200" b="0" spc="-40" dirty="0">
                <a:solidFill>
                  <a:srgbClr val="231F20"/>
                </a:solidFill>
                <a:latin typeface="GT America Thin"/>
                <a:cs typeface="GT America Thin"/>
              </a:rPr>
              <a:t>para  </a:t>
            </a:r>
            <a:r>
              <a:rPr sz="1200" b="0" spc="-45" dirty="0">
                <a:solidFill>
                  <a:srgbClr val="231F20"/>
                </a:solidFill>
                <a:latin typeface="GT America Thin"/>
                <a:cs typeface="GT America Thin"/>
              </a:rPr>
              <a:t>automontaje.</a:t>
            </a:r>
            <a:endParaRPr sz="1200">
              <a:latin typeface="GT America Thin"/>
              <a:cs typeface="GT America Th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1531" y="4651993"/>
            <a:ext cx="2778984" cy="1704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3999" y="12"/>
            <a:ext cx="378460" cy="7560309"/>
          </a:xfrm>
          <a:custGeom>
            <a:avLst/>
            <a:gdLst/>
            <a:ahLst/>
            <a:cxnLst/>
            <a:rect l="l" t="t" r="r" b="b"/>
            <a:pathLst>
              <a:path w="378459" h="7560309">
                <a:moveTo>
                  <a:pt x="0" y="7559992"/>
                </a:moveTo>
                <a:lnTo>
                  <a:pt x="378002" y="7559992"/>
                </a:lnTo>
                <a:lnTo>
                  <a:pt x="37800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A79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63124" y="206994"/>
            <a:ext cx="299720" cy="280098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50" dirty="0">
                <a:solidFill>
                  <a:srgbClr val="FFFFFF"/>
                </a:solidFill>
                <a:latin typeface="Lucida Sans"/>
                <a:cs typeface="Lucida Sans"/>
              </a:rPr>
              <a:t>MAMPARAS</a:t>
            </a:r>
            <a:r>
              <a:rPr sz="18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"/>
                <a:cs typeface="Lucida Sans"/>
              </a:rPr>
              <a:t>SOBREMESA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144" y="7235721"/>
            <a:ext cx="233045" cy="204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0" dirty="0">
                <a:solidFill>
                  <a:srgbClr val="231F20"/>
                </a:solidFill>
                <a:latin typeface="GT America Light"/>
                <a:cs typeface="GT America Light"/>
              </a:rPr>
              <a:t>9</a:t>
            </a:fld>
            <a:endParaRPr sz="1200">
              <a:latin typeface="GT America Light"/>
              <a:cs typeface="GT America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*Precios </a:t>
            </a:r>
            <a:r>
              <a:rPr spc="-15" dirty="0"/>
              <a:t>IVA </a:t>
            </a:r>
            <a:r>
              <a:rPr dirty="0"/>
              <a:t>/ IGIC no</a:t>
            </a:r>
            <a:r>
              <a:rPr spc="-40" dirty="0"/>
              <a:t> </a:t>
            </a:r>
            <a:r>
              <a:rPr dirty="0"/>
              <a:t>incluidos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1EC9E7-8629-4B6B-AB96-E7A95B141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9" y="6457288"/>
            <a:ext cx="2472770" cy="1032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6449</Words>
  <Application>Microsoft Office PowerPoint</Application>
  <PresentationFormat>Personalizado</PresentationFormat>
  <Paragraphs>857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</vt:lpstr>
      <vt:lpstr>Calibri</vt:lpstr>
      <vt:lpstr>GT America</vt:lpstr>
      <vt:lpstr>GT America Bold</vt:lpstr>
      <vt:lpstr>GT America Light</vt:lpstr>
      <vt:lpstr>GT America Thin</vt:lpstr>
      <vt:lpstr>Lucida Sans</vt:lpstr>
      <vt:lpstr>Times New Roman</vt:lpstr>
      <vt:lpstr>Office Theme</vt:lpstr>
      <vt:lpstr>     Soluciones protección e higiene</vt:lpstr>
      <vt:lpstr>Índice</vt:lpstr>
      <vt:lpstr>Estamos presentando  una nueva gama de  productos de protección.</vt:lpstr>
      <vt:lpstr>Presentación de PowerPoint</vt:lpstr>
      <vt:lpstr>Mampara suspendida</vt:lpstr>
      <vt:lpstr>Mampara suspendida Top</vt:lpstr>
      <vt:lpstr>Mampara suspendida  enrollable eléctrica</vt:lpstr>
      <vt:lpstr>Presentación de PowerPoint</vt:lpstr>
      <vt:lpstr>Mampara mostrador  con ventanilla</vt:lpstr>
      <vt:lpstr>Mampara mostrador sin  ventanilla</vt:lpstr>
      <vt:lpstr>Mampara mostrador con  ventanilla (Cristal)</vt:lpstr>
      <vt:lpstr>Mampara mostrador sin  ventanilla (cristal)</vt:lpstr>
      <vt:lpstr>Mampara extensión</vt:lpstr>
      <vt:lpstr>Separador de mesa  translúcido</vt:lpstr>
      <vt:lpstr>Separador de mesa  transparente</vt:lpstr>
      <vt:lpstr>Presentación de PowerPoint</vt:lpstr>
      <vt:lpstr>Mampara Ten Limit</vt:lpstr>
      <vt:lpstr>Mampara Ten Limit  anti-bacteriana</vt:lpstr>
      <vt:lpstr>Mampara Limit</vt:lpstr>
      <vt:lpstr>Mampara Limit anti-bacteriana</vt:lpstr>
      <vt:lpstr>Mampara 750 laminada  blanca</vt:lpstr>
      <vt:lpstr>Presentación de PowerPoint</vt:lpstr>
      <vt:lpstr>Columna dispensador de gel</vt:lpstr>
      <vt:lpstr>Dispensador de gel a pedal</vt:lpstr>
      <vt:lpstr>Dispensador de gel / guantes</vt:lpstr>
      <vt:lpstr>Dispensador de gel, guantes  y Papelera</vt:lpstr>
      <vt:lpstr>Dispensador de gel automático</vt:lpstr>
      <vt:lpstr>Dispensador de gel automático</vt:lpstr>
      <vt:lpstr>Soporte info / Dispensador  gel y guantes</vt:lpstr>
      <vt:lpstr>Soporte dispensador  de gel</vt:lpstr>
      <vt:lpstr>Soporte de sobremesa  para gel</vt:lpstr>
      <vt:lpstr>Soporte mural para gel  o guantes</vt:lpstr>
      <vt:lpstr>Social Distancing</vt:lpstr>
      <vt:lpstr>Presentación de PowerPoint</vt:lpstr>
      <vt:lpstr>Soporte mural Next  Wall</vt:lpstr>
      <vt:lpstr>Presentación de PowerPoint</vt:lpstr>
      <vt:lpstr>Poste separador Next Eco</vt:lpstr>
      <vt:lpstr>Presentación de PowerPoint</vt:lpstr>
      <vt:lpstr>Portapósters para información</vt:lpstr>
      <vt:lpstr>Atril informativo</vt:lpstr>
      <vt:lpstr>Display acrílico “T”</vt:lpstr>
      <vt:lpstr>Display acrílico “L”</vt:lpstr>
      <vt:lpstr>Vinilos adhesivos  posicionadores</vt:lpstr>
      <vt:lpstr>Vinilos adhesivos  posicionadores</vt:lpstr>
      <vt:lpstr>Presentación de PowerPoint</vt:lpstr>
      <vt:lpstr>Papelera de reciclaje 6056</vt:lpstr>
      <vt:lpstr>Papelera de reciclaje 6056  con pedal</vt:lpstr>
      <vt:lpstr>Contenedor de reciclaje 6055</vt:lpstr>
      <vt:lpstr>Papelera cilíndrica de pedal</vt:lpstr>
      <vt:lpstr>Contenedor de pedal plástico</vt:lpstr>
      <vt:lpstr>Papelera de reciclaje a pedal</vt:lpstr>
      <vt:lpstr>Spray de limpieza y desinfectante /  Gel de manos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SOLUTIONS</dc:title>
  <dc:creator>Jazz</dc:creator>
  <cp:lastModifiedBy>Jazz</cp:lastModifiedBy>
  <cp:revision>5</cp:revision>
  <dcterms:created xsi:type="dcterms:W3CDTF">2020-05-17T16:10:39Z</dcterms:created>
  <dcterms:modified xsi:type="dcterms:W3CDTF">2020-05-23T20:55:44Z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2020-05-17T00:00:00Z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2020-05-17T00:00:00Z</vt:filetime>
  </property>
</Properties>
</file>